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62" r:id="rId3"/>
    <p:sldId id="260" r:id="rId4"/>
    <p:sldId id="265" r:id="rId5"/>
    <p:sldId id="263" r:id="rId6"/>
    <p:sldId id="264" r:id="rId7"/>
    <p:sldId id="266" r:id="rId8"/>
    <p:sldId id="267" r:id="rId9"/>
    <p:sldId id="273" r:id="rId10"/>
    <p:sldId id="275" r:id="rId11"/>
    <p:sldId id="268" r:id="rId12"/>
    <p:sldId id="269" r:id="rId13"/>
    <p:sldId id="276" r:id="rId14"/>
    <p:sldId id="270" r:id="rId15"/>
    <p:sldId id="271" r:id="rId16"/>
    <p:sldId id="27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78"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834AFD8-CD91-4B01-95D1-4C12E215EEB3}" type="datetimeFigureOut">
              <a:rPr lang="ru-RU" smtClean="0"/>
              <a:t>30.03.2017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230961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t>30.03.2017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163351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t>30.03.2017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39278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t>30.03.2017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218847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t>30.03.2017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0892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t>30.03.2017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3693802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34AFD8-CD91-4B01-95D1-4C12E215EEB3}" type="datetimeFigureOut">
              <a:rPr lang="ru-RU" smtClean="0"/>
              <a:t>30.03.2017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1405271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34AFD8-CD91-4B01-95D1-4C12E215EEB3}" type="datetimeFigureOut">
              <a:rPr lang="ru-RU" smtClean="0"/>
              <a:t>30.03.2017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337185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34AFD8-CD91-4B01-95D1-4C12E215EEB3}" type="datetimeFigureOut">
              <a:rPr lang="ru-RU" smtClean="0"/>
              <a:t>30.03.2017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386471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34AFD8-CD91-4B01-95D1-4C12E215EEB3}" type="datetimeFigureOut">
              <a:rPr lang="ru-RU" smtClean="0"/>
              <a:t>30.03.2017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188553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834AFD8-CD91-4B01-95D1-4C12E215EEB3}" type="datetimeFigureOut">
              <a:rPr lang="ru-RU" smtClean="0"/>
              <a:t>30.03.2017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124747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834AFD8-CD91-4B01-95D1-4C12E215EEB3}" type="datetimeFigureOut">
              <a:rPr lang="ru-RU" smtClean="0"/>
              <a:t>30.03.2017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324971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834AFD8-CD91-4B01-95D1-4C12E215EEB3}" type="datetimeFigureOut">
              <a:rPr lang="ru-RU" smtClean="0"/>
              <a:t>30.03.2017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298241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4AFD8-CD91-4B01-95D1-4C12E215EEB3}" type="datetimeFigureOut">
              <a:rPr lang="ru-RU" smtClean="0"/>
              <a:t>30.03.2017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405527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34AFD8-CD91-4B01-95D1-4C12E215EEB3}" type="datetimeFigureOut">
              <a:rPr lang="ru-RU" smtClean="0"/>
              <a:t>30.03.2017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154022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34AFD8-CD91-4B01-95D1-4C12E215EEB3}" type="datetimeFigureOut">
              <a:rPr lang="ru-RU" smtClean="0"/>
              <a:t>30.03.2017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AC59E7-4F79-4E18-8040-6340BF309D8F}" type="slidenum">
              <a:rPr lang="ru-RU" smtClean="0"/>
              <a:t>‹#›</a:t>
            </a:fld>
            <a:endParaRPr lang="ru-RU"/>
          </a:p>
        </p:txBody>
      </p:sp>
    </p:spTree>
    <p:extLst>
      <p:ext uri="{BB962C8B-B14F-4D97-AF65-F5344CB8AC3E}">
        <p14:creationId xmlns:p14="http://schemas.microsoft.com/office/powerpoint/2010/main" val="179385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34AFD8-CD91-4B01-95D1-4C12E215EEB3}" type="datetimeFigureOut">
              <a:rPr lang="ru-RU" smtClean="0"/>
              <a:t>30.03.2017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DAC59E7-4F79-4E18-8040-6340BF309D8F}" type="slidenum">
              <a:rPr lang="ru-RU" smtClean="0"/>
              <a:t>‹#›</a:t>
            </a:fld>
            <a:endParaRPr lang="ru-RU"/>
          </a:p>
        </p:txBody>
      </p:sp>
    </p:spTree>
    <p:extLst>
      <p:ext uri="{BB962C8B-B14F-4D97-AF65-F5344CB8AC3E}">
        <p14:creationId xmlns:p14="http://schemas.microsoft.com/office/powerpoint/2010/main" val="400356413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image" Target="../media/image28.jpeg"/><Relationship Id="rId21" Type="http://schemas.openxmlformats.org/officeDocument/2006/relationships/image" Target="../media/image46.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image" Target="../media/image27.jpeg"/><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slideLayout" Target="../slideLayouts/slideLayout4.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19" Type="http://schemas.openxmlformats.org/officeDocument/2006/relationships/image" Target="../media/image44.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gif"/><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400" b="1" i="1" dirty="0" smtClean="0">
                <a:solidFill>
                  <a:srgbClr val="FF0000"/>
                </a:solidFill>
              </a:rPr>
              <a:t>«Применение методики </a:t>
            </a:r>
            <a:r>
              <a:rPr lang="ru-RU" sz="4400" b="1" i="1" dirty="0" err="1" smtClean="0">
                <a:solidFill>
                  <a:srgbClr val="FF0000"/>
                </a:solidFill>
              </a:rPr>
              <a:t>синквейн</a:t>
            </a:r>
            <a:r>
              <a:rPr lang="ru-RU" sz="4400" b="1" i="1" dirty="0" smtClean="0">
                <a:solidFill>
                  <a:srgbClr val="FF0000"/>
                </a:solidFill>
              </a:rPr>
              <a:t/>
            </a:r>
            <a:br>
              <a:rPr lang="ru-RU" sz="4400" b="1" i="1" dirty="0" smtClean="0">
                <a:solidFill>
                  <a:srgbClr val="FF0000"/>
                </a:solidFill>
              </a:rPr>
            </a:br>
            <a:r>
              <a:rPr lang="ru-RU" sz="4400" b="1" i="1" dirty="0" smtClean="0">
                <a:solidFill>
                  <a:srgbClr val="FF0000"/>
                </a:solidFill>
              </a:rPr>
              <a:t>в работе с детьми старшей группы»</a:t>
            </a:r>
            <a:br>
              <a:rPr lang="ru-RU" sz="4400" b="1" i="1" dirty="0" smtClean="0">
                <a:solidFill>
                  <a:srgbClr val="FF0000"/>
                </a:solidFill>
              </a:rPr>
            </a:br>
            <a:endParaRPr lang="ru-RU" sz="4400" b="1" i="1" dirty="0">
              <a:solidFill>
                <a:srgbClr val="FF0000"/>
              </a:solidFill>
            </a:endParaRPr>
          </a:p>
        </p:txBody>
      </p:sp>
      <p:sp>
        <p:nvSpPr>
          <p:cNvPr id="3" name="Подзаголовок 2"/>
          <p:cNvSpPr>
            <a:spLocks noGrp="1"/>
          </p:cNvSpPr>
          <p:nvPr>
            <p:ph type="subTitle" idx="1"/>
          </p:nvPr>
        </p:nvSpPr>
        <p:spPr/>
        <p:txBody>
          <a:bodyPr>
            <a:normAutofit/>
          </a:bodyPr>
          <a:lstStyle/>
          <a:p>
            <a:r>
              <a:rPr lang="ru-RU" sz="4400" b="1" i="1" dirty="0" smtClean="0"/>
              <a:t>(из опыта работы)</a:t>
            </a:r>
            <a:endParaRPr lang="ru-RU" sz="4400" b="1" i="1" dirty="0"/>
          </a:p>
        </p:txBody>
      </p:sp>
    </p:spTree>
    <p:extLst>
      <p:ext uri="{BB962C8B-B14F-4D97-AF65-F5344CB8AC3E}">
        <p14:creationId xmlns:p14="http://schemas.microsoft.com/office/powerpoint/2010/main" val="2130196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77334" y="238897"/>
            <a:ext cx="4184035" cy="6030098"/>
          </a:xfrm>
          <a:ln>
            <a:solidFill>
              <a:schemeClr val="accent2"/>
            </a:solidFill>
          </a:ln>
        </p:spPr>
        <p:txBody>
          <a:bodyPr>
            <a:normAutofit/>
          </a:bodyPr>
          <a:lstStyle/>
          <a:p>
            <a:pPr marL="0" lvl="0" indent="0" algn="ctr">
              <a:buClr>
                <a:srgbClr val="90C226"/>
              </a:buClr>
              <a:buNone/>
            </a:pPr>
            <a:r>
              <a:rPr lang="ru-RU" sz="2800" i="1" dirty="0" smtClean="0">
                <a:solidFill>
                  <a:srgbClr val="FF0000"/>
                </a:solidFill>
                <a:latin typeface="Calibri" panose="020F0502020204030204" pitchFamily="34" charset="0"/>
              </a:rPr>
              <a:t>1……. </a:t>
            </a:r>
            <a:r>
              <a:rPr lang="ru-RU" sz="2800" i="1" dirty="0">
                <a:solidFill>
                  <a:srgbClr val="FF0000"/>
                </a:solidFill>
                <a:latin typeface="Calibri" panose="020F0502020204030204" pitchFamily="34" charset="0"/>
              </a:rPr>
              <a:t>?</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2. Мудрая, старая.</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3. Плавает, ползает, живет в пруду.</a:t>
            </a:r>
            <a:br>
              <a:rPr lang="ru-RU" sz="2800" i="1" dirty="0">
                <a:solidFill>
                  <a:srgbClr val="FF0000"/>
                </a:solidFill>
                <a:latin typeface="Calibri" panose="020F0502020204030204" pitchFamily="34" charset="0"/>
              </a:rPr>
            </a:br>
            <a:r>
              <a:rPr lang="ru-RU" sz="2800" i="1" dirty="0" smtClean="0">
                <a:solidFill>
                  <a:srgbClr val="FF0000"/>
                </a:solidFill>
                <a:latin typeface="Calibri" panose="020F0502020204030204" pitchFamily="34" charset="0"/>
              </a:rPr>
              <a:t>4.Она подарила </a:t>
            </a:r>
            <a:r>
              <a:rPr lang="ru-RU" sz="2800" i="1" dirty="0">
                <a:solidFill>
                  <a:srgbClr val="FF0000"/>
                </a:solidFill>
                <a:latin typeface="Calibri" panose="020F0502020204030204" pitchFamily="34" charset="0"/>
              </a:rPr>
              <a:t>золотой ключик Буратино.</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5. Долгожительница</a:t>
            </a:r>
            <a:r>
              <a:rPr lang="ru-RU" sz="2800" i="1" dirty="0" smtClean="0">
                <a:solidFill>
                  <a:srgbClr val="FF0000"/>
                </a:solidFill>
                <a:latin typeface="Calibri" panose="020F0502020204030204" pitchFamily="34" charset="0"/>
              </a:rPr>
              <a:t>.</a:t>
            </a:r>
          </a:p>
          <a:p>
            <a:pPr marL="0" lvl="0" indent="0" algn="ctr">
              <a:buClr>
                <a:srgbClr val="90C226"/>
              </a:buClr>
              <a:buNone/>
            </a:pPr>
            <a:endParaRPr lang="ru-RU" sz="2800" i="1" dirty="0" smtClean="0">
              <a:solidFill>
                <a:srgbClr val="FF0000"/>
              </a:solidFill>
              <a:latin typeface="Calibri" panose="020F0502020204030204" pitchFamily="34" charset="0"/>
            </a:endParaRPr>
          </a:p>
          <a:p>
            <a:pPr marL="0" lvl="0" indent="0" algn="ctr">
              <a:buClr>
                <a:srgbClr val="90C226"/>
              </a:buClr>
              <a:buNone/>
            </a:pPr>
            <a:endParaRPr lang="ru-RU" sz="2800" i="1" dirty="0">
              <a:solidFill>
                <a:srgbClr val="FF0000"/>
              </a:solidFill>
              <a:latin typeface="Calibri" panose="020F0502020204030204" pitchFamily="34" charset="0"/>
            </a:endParaRPr>
          </a:p>
        </p:txBody>
      </p:sp>
      <p:sp>
        <p:nvSpPr>
          <p:cNvPr id="4" name="Объект 3"/>
          <p:cNvSpPr>
            <a:spLocks noGrp="1"/>
          </p:cNvSpPr>
          <p:nvPr>
            <p:ph sz="half" idx="2"/>
          </p:nvPr>
        </p:nvSpPr>
        <p:spPr>
          <a:xfrm>
            <a:off x="5089970" y="238897"/>
            <a:ext cx="4184034" cy="6030098"/>
          </a:xfrm>
          <a:ln>
            <a:solidFill>
              <a:schemeClr val="accent2"/>
            </a:solidFill>
          </a:ln>
        </p:spPr>
        <p:txBody>
          <a:bodyPr/>
          <a:lstStyle/>
          <a:p>
            <a:pPr marL="0" lvl="0" indent="0" algn="ctr">
              <a:buClr>
                <a:srgbClr val="90C226"/>
              </a:buClr>
              <a:buNone/>
            </a:pPr>
            <a:r>
              <a:rPr lang="ru-RU" sz="2800" i="1" dirty="0" smtClean="0">
                <a:solidFill>
                  <a:srgbClr val="FF0000"/>
                </a:solidFill>
                <a:latin typeface="Calibri" panose="020F0502020204030204" pitchFamily="34" charset="0"/>
              </a:rPr>
              <a:t>1……. </a:t>
            </a:r>
            <a:r>
              <a:rPr lang="ru-RU" sz="2800" i="1" dirty="0">
                <a:solidFill>
                  <a:srgbClr val="FF0000"/>
                </a:solidFill>
                <a:latin typeface="Calibri" panose="020F0502020204030204" pitchFamily="34" charset="0"/>
              </a:rPr>
              <a:t>?</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2. Добрая, умная.</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3. Воспитывает, помогает, заботится.</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4. Любит порядок во всем.</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5. Девочка с голубыми волосами.</a:t>
            </a:r>
          </a:p>
          <a:p>
            <a:endParaRPr lang="ru-RU" dirty="0"/>
          </a:p>
          <a:p>
            <a:endParaRPr lang="ru-RU" dirty="0"/>
          </a:p>
        </p:txBody>
      </p:sp>
      <p:pic>
        <p:nvPicPr>
          <p:cNvPr id="7" name="Picture 2" descr="http://rdbrdb.ru/djyrnal/babko.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3057" y="3609201"/>
            <a:ext cx="2233484" cy="2432159"/>
          </a:xfrm>
          <a:prstGeom prst="rect">
            <a:avLst/>
          </a:prstGeom>
          <a:noFill/>
          <a:extLst/>
        </p:spPr>
      </p:pic>
      <p:pic>
        <p:nvPicPr>
          <p:cNvPr id="8" name="Рисунок 7" descr="http://www.dpol4.ru/img/picture/Nov/12/198772218e10c849afe38df5b3c89493/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849" y="3704780"/>
            <a:ext cx="1308993" cy="2336580"/>
          </a:xfrm>
          <a:prstGeom prst="rect">
            <a:avLst/>
          </a:prstGeom>
          <a:noFill/>
          <a:ln>
            <a:noFill/>
          </a:ln>
        </p:spPr>
      </p:pic>
    </p:spTree>
    <p:extLst>
      <p:ext uri="{BB962C8B-B14F-4D97-AF65-F5344CB8AC3E}">
        <p14:creationId xmlns:p14="http://schemas.microsoft.com/office/powerpoint/2010/main" val="176380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solidFill>
                  <a:srgbClr val="FF0000"/>
                </a:solidFill>
                <a:latin typeface="Calibri" panose="020F0502020204030204" pitchFamily="34" charset="0"/>
              </a:rPr>
              <a:t>5 этап.  </a:t>
            </a:r>
            <a:r>
              <a:rPr lang="ru-RU" sz="2400" dirty="0">
                <a:solidFill>
                  <a:schemeClr val="tx1"/>
                </a:solidFill>
                <a:latin typeface="Calibri" panose="020F0502020204030204" pitchFamily="34" charset="0"/>
              </a:rPr>
              <a:t>Составление </a:t>
            </a:r>
            <a:r>
              <a:rPr lang="ru-RU" sz="2400" dirty="0" err="1" smtClean="0">
                <a:solidFill>
                  <a:schemeClr val="tx1"/>
                </a:solidFill>
                <a:latin typeface="Calibri" panose="020F0502020204030204" pitchFamily="34" charset="0"/>
              </a:rPr>
              <a:t>синквейна</a:t>
            </a:r>
            <a:r>
              <a:rPr lang="ru-RU" sz="2400" dirty="0" smtClean="0">
                <a:solidFill>
                  <a:schemeClr val="tx1"/>
                </a:solidFill>
                <a:latin typeface="Calibri" panose="020F0502020204030204" pitchFamily="34" charset="0"/>
              </a:rPr>
              <a:t>  </a:t>
            </a:r>
            <a:r>
              <a:rPr lang="ru-RU" sz="2400" i="1" u="sng" dirty="0" smtClean="0">
                <a:solidFill>
                  <a:srgbClr val="C00000"/>
                </a:solidFill>
                <a:latin typeface="Calibri" panose="020F0502020204030204" pitchFamily="34" charset="0"/>
              </a:rPr>
              <a:t>индивидуально</a:t>
            </a:r>
            <a:r>
              <a:rPr lang="ru-RU" sz="2400" i="1" u="sng" dirty="0" smtClean="0">
                <a:solidFill>
                  <a:schemeClr val="tx1"/>
                </a:solidFill>
                <a:latin typeface="Calibri" panose="020F0502020204030204" pitchFamily="34" charset="0"/>
              </a:rPr>
              <a:t> </a:t>
            </a:r>
            <a:r>
              <a:rPr lang="ru-RU" sz="2400" dirty="0">
                <a:solidFill>
                  <a:schemeClr val="tx1"/>
                </a:solidFill>
                <a:latin typeface="Calibri" panose="020F0502020204030204" pitchFamily="34" charset="0"/>
              </a:rPr>
              <a:t>по хорошо знакомым героям детских произведений с </a:t>
            </a:r>
            <a:r>
              <a:rPr lang="ru-RU" sz="2400" dirty="0" smtClean="0">
                <a:solidFill>
                  <a:schemeClr val="tx1"/>
                </a:solidFill>
                <a:latin typeface="Calibri" panose="020F0502020204030204" pitchFamily="34" charset="0"/>
              </a:rPr>
              <a:t>опорой </a:t>
            </a:r>
            <a:r>
              <a:rPr lang="ru-RU" sz="2400" dirty="0">
                <a:solidFill>
                  <a:schemeClr val="tx1"/>
                </a:solidFill>
                <a:latin typeface="Calibri" panose="020F0502020204030204" pitchFamily="34" charset="0"/>
              </a:rPr>
              <a:t>на</a:t>
            </a:r>
            <a:r>
              <a:rPr lang="ru-RU" sz="2400" dirty="0">
                <a:latin typeface="Calibri" panose="020F0502020204030204" pitchFamily="34" charset="0"/>
              </a:rPr>
              <a:t> </a:t>
            </a:r>
            <a:r>
              <a:rPr lang="ru-RU" sz="2400" u="sng" dirty="0">
                <a:latin typeface="Calibri" panose="020F0502020204030204" pitchFamily="34" charset="0"/>
              </a:rPr>
              <a:t>дидактический материал </a:t>
            </a:r>
            <a:r>
              <a:rPr lang="ru-RU" sz="2400" dirty="0">
                <a:solidFill>
                  <a:schemeClr val="tx1"/>
                </a:solidFill>
                <a:latin typeface="Calibri" panose="020F0502020204030204" pitchFamily="34" charset="0"/>
              </a:rPr>
              <a:t>в виде </a:t>
            </a:r>
            <a:r>
              <a:rPr lang="ru-RU" sz="2400" u="sng" dirty="0">
                <a:latin typeface="Calibri" panose="020F0502020204030204" pitchFamily="34" charset="0"/>
              </a:rPr>
              <a:t>опорных рисунков-символов</a:t>
            </a:r>
            <a:r>
              <a:rPr lang="ru-RU" sz="2400" i="1" u="sng" dirty="0">
                <a:latin typeface="Calibri" panose="020F0502020204030204" pitchFamily="34" charset="0"/>
              </a:rPr>
              <a:t> </a:t>
            </a:r>
            <a:r>
              <a:rPr lang="ru-RU" sz="2400" i="1" dirty="0">
                <a:latin typeface="Calibri" panose="020F0502020204030204" pitchFamily="34" charset="0"/>
              </a:rPr>
              <a:t>(мнемотехники), </a:t>
            </a:r>
            <a:r>
              <a:rPr lang="ru-RU" sz="2400" dirty="0">
                <a:solidFill>
                  <a:schemeClr val="tx1"/>
                </a:solidFill>
                <a:latin typeface="Calibri" panose="020F0502020204030204" pitchFamily="34" charset="0"/>
              </a:rPr>
              <a:t>предложенных воспитателем</a:t>
            </a:r>
            <a:r>
              <a:rPr lang="ru-RU" i="1" dirty="0" smtClean="0">
                <a:solidFill>
                  <a:schemeClr val="tx1"/>
                </a:solidFill>
                <a:latin typeface="Calibri" panose="020F0502020204030204" pitchFamily="34" charset="0"/>
              </a:rPr>
              <a:t>.</a:t>
            </a:r>
            <a:r>
              <a:rPr lang="ru-RU" sz="2200" b="1" dirty="0">
                <a:solidFill>
                  <a:srgbClr val="54A021">
                    <a:lumMod val="75000"/>
                  </a:srgbClr>
                </a:solidFill>
                <a:latin typeface="Calibri" panose="020F0502020204030204" pitchFamily="34" charset="0"/>
              </a:rPr>
              <a:t> </a:t>
            </a:r>
            <a:r>
              <a:rPr lang="ru-RU" sz="2200" b="1" dirty="0" smtClean="0">
                <a:solidFill>
                  <a:srgbClr val="54A021">
                    <a:lumMod val="75000"/>
                  </a:srgbClr>
                </a:solidFill>
                <a:latin typeface="Calibri" panose="020F0502020204030204" pitchFamily="34" charset="0"/>
              </a:rPr>
              <a:t/>
            </a:r>
            <a:br>
              <a:rPr lang="ru-RU" sz="2200" b="1" dirty="0" smtClean="0">
                <a:solidFill>
                  <a:srgbClr val="54A021">
                    <a:lumMod val="75000"/>
                  </a:srgbClr>
                </a:solidFill>
                <a:latin typeface="Calibri" panose="020F0502020204030204" pitchFamily="34" charset="0"/>
              </a:rPr>
            </a:br>
            <a:r>
              <a:rPr lang="ru-RU" sz="2400" b="1" dirty="0" smtClean="0">
                <a:solidFill>
                  <a:srgbClr val="54A021">
                    <a:lumMod val="75000"/>
                  </a:srgbClr>
                </a:solidFill>
                <a:latin typeface="Calibri" panose="020F0502020204030204" pitchFamily="34" charset="0"/>
              </a:rPr>
              <a:t>З</a:t>
            </a:r>
            <a:r>
              <a:rPr lang="ru-RU" sz="2400" dirty="0" smtClean="0">
                <a:solidFill>
                  <a:srgbClr val="54A021">
                    <a:lumMod val="75000"/>
                  </a:srgbClr>
                </a:solidFill>
                <a:latin typeface="Calibri" panose="020F0502020204030204" pitchFamily="34" charset="0"/>
                <a:ea typeface="Calibri" panose="020F0502020204030204" pitchFamily="34" charset="0"/>
                <a:cs typeface="Times New Roman" panose="02020603050405020304" pitchFamily="18" charset="0"/>
              </a:rPr>
              <a:t>адание </a:t>
            </a:r>
            <a:r>
              <a:rPr lang="ru-RU" sz="2400" dirty="0">
                <a:solidFill>
                  <a:srgbClr val="54A021">
                    <a:lumMod val="75000"/>
                  </a:srgbClr>
                </a:solidFill>
                <a:latin typeface="Calibri" panose="020F0502020204030204" pitchFamily="34" charset="0"/>
                <a:ea typeface="Calibri" panose="020F0502020204030204" pitchFamily="34" charset="0"/>
                <a:cs typeface="Times New Roman" panose="02020603050405020304" pitchFamily="18" charset="0"/>
              </a:rPr>
              <a:t>- «Выложи картинки по схеме»</a:t>
            </a:r>
            <a:endParaRPr lang="ru-RU" sz="2400" dirty="0"/>
          </a:p>
        </p:txBody>
      </p:sp>
      <p:sp>
        <p:nvSpPr>
          <p:cNvPr id="3" name="Объект 2"/>
          <p:cNvSpPr>
            <a:spLocks noGrp="1"/>
          </p:cNvSpPr>
          <p:nvPr>
            <p:ph sz="half" idx="1"/>
          </p:nvPr>
        </p:nvSpPr>
        <p:spPr>
          <a:xfrm>
            <a:off x="799070" y="2092411"/>
            <a:ext cx="4062299" cy="3948950"/>
          </a:xfrm>
        </p:spPr>
        <p:txBody>
          <a:bodyPr>
            <a:normAutofit/>
          </a:bodyPr>
          <a:lstStyle/>
          <a:p>
            <a:pPr marL="0" indent="0" algn="ctr">
              <a:lnSpc>
                <a:spcPct val="150000"/>
              </a:lnSpc>
              <a:buNone/>
            </a:pPr>
            <a:r>
              <a:rPr lang="ru-RU" dirty="0" smtClean="0"/>
              <a:t>                                                         </a:t>
            </a:r>
            <a:r>
              <a:rPr lang="ru-RU" b="1" i="1" dirty="0" smtClean="0">
                <a:solidFill>
                  <a:srgbClr val="FF0000"/>
                </a:solidFill>
                <a:latin typeface="Calibri" panose="020F0502020204030204" pitchFamily="34" charset="0"/>
              </a:rPr>
              <a:t>1.РЫБКА .</a:t>
            </a:r>
            <a:r>
              <a:rPr lang="ru-RU" i="1" dirty="0" smtClean="0">
                <a:solidFill>
                  <a:srgbClr val="FF0000"/>
                </a:solidFill>
                <a:latin typeface="Calibri" panose="020F0502020204030204" pitchFamily="34" charset="0"/>
              </a:rPr>
              <a:t>                                                 </a:t>
            </a:r>
          </a:p>
          <a:p>
            <a:pPr marL="0" indent="0" algn="ctr">
              <a:lnSpc>
                <a:spcPct val="150000"/>
              </a:lnSpc>
              <a:buNone/>
            </a:pPr>
            <a:r>
              <a:rPr lang="ru-RU" i="1" dirty="0" smtClean="0">
                <a:solidFill>
                  <a:srgbClr val="FF0000"/>
                </a:solidFill>
                <a:latin typeface="Calibri" panose="020F0502020204030204" pitchFamily="34" charset="0"/>
              </a:rPr>
              <a:t>2.ЗОЛОТАЯ</a:t>
            </a:r>
            <a:r>
              <a:rPr lang="ru-RU" i="1" dirty="0">
                <a:solidFill>
                  <a:srgbClr val="FF0000"/>
                </a:solidFill>
                <a:latin typeface="Calibri" panose="020F0502020204030204" pitchFamily="34" charset="0"/>
              </a:rPr>
              <a:t>, </a:t>
            </a:r>
            <a:r>
              <a:rPr lang="ru-RU" i="1" dirty="0" smtClean="0">
                <a:solidFill>
                  <a:srgbClr val="FF0000"/>
                </a:solidFill>
                <a:latin typeface="Calibri" panose="020F0502020204030204" pitchFamily="34" charset="0"/>
              </a:rPr>
              <a:t>ГОВОРЯЩАЯ.</a:t>
            </a:r>
            <a:endParaRPr lang="ru-RU" i="1" dirty="0">
              <a:solidFill>
                <a:srgbClr val="FF0000"/>
              </a:solidFill>
              <a:latin typeface="Calibri" panose="020F0502020204030204" pitchFamily="34" charset="0"/>
            </a:endParaRPr>
          </a:p>
          <a:p>
            <a:pPr marL="0" indent="0" algn="ctr">
              <a:lnSpc>
                <a:spcPct val="150000"/>
              </a:lnSpc>
              <a:buNone/>
            </a:pPr>
            <a:r>
              <a:rPr lang="ru-RU" i="1" dirty="0" smtClean="0">
                <a:solidFill>
                  <a:srgbClr val="FF0000"/>
                </a:solidFill>
                <a:latin typeface="Calibri" panose="020F0502020204030204" pitchFamily="34" charset="0"/>
              </a:rPr>
              <a:t>3.ПЛАВАЕТ</a:t>
            </a:r>
            <a:r>
              <a:rPr lang="ru-RU" i="1" dirty="0">
                <a:solidFill>
                  <a:srgbClr val="FF0000"/>
                </a:solidFill>
                <a:latin typeface="Calibri" panose="020F0502020204030204" pitchFamily="34" charset="0"/>
              </a:rPr>
              <a:t>, СЛУШАЕТ, </a:t>
            </a:r>
            <a:r>
              <a:rPr lang="ru-RU" i="1" dirty="0" smtClean="0">
                <a:solidFill>
                  <a:srgbClr val="FF0000"/>
                </a:solidFill>
                <a:latin typeface="Calibri" panose="020F0502020204030204" pitchFamily="34" charset="0"/>
              </a:rPr>
              <a:t>НАКАЗЫВАЕТ.</a:t>
            </a:r>
            <a:endParaRPr lang="ru-RU" i="1" dirty="0">
              <a:solidFill>
                <a:srgbClr val="FF0000"/>
              </a:solidFill>
              <a:latin typeface="Calibri" panose="020F0502020204030204" pitchFamily="34" charset="0"/>
            </a:endParaRPr>
          </a:p>
          <a:p>
            <a:pPr marL="0" indent="0" algn="ctr">
              <a:lnSpc>
                <a:spcPct val="150000"/>
              </a:lnSpc>
              <a:buNone/>
            </a:pPr>
            <a:r>
              <a:rPr lang="ru-RU" i="1" dirty="0" smtClean="0">
                <a:solidFill>
                  <a:srgbClr val="FF0000"/>
                </a:solidFill>
                <a:latin typeface="Calibri" panose="020F0502020204030204" pitchFamily="34" charset="0"/>
              </a:rPr>
              <a:t>4.  </a:t>
            </a:r>
            <a:r>
              <a:rPr lang="ru-RU" i="1" dirty="0">
                <a:solidFill>
                  <a:srgbClr val="FF0000"/>
                </a:solidFill>
                <a:latin typeface="Calibri" panose="020F0502020204030204" pitchFamily="34" charset="0"/>
              </a:rPr>
              <a:t>ОНА ВОЛШЕБНАЯ ПОМОЩНИЦА </a:t>
            </a:r>
            <a:r>
              <a:rPr lang="ru-RU" i="1" dirty="0" smtClean="0">
                <a:solidFill>
                  <a:srgbClr val="FF0000"/>
                </a:solidFill>
                <a:latin typeface="Calibri" panose="020F0502020204030204" pitchFamily="34" charset="0"/>
              </a:rPr>
              <a:t>ДЛЯ СТАРИКА.</a:t>
            </a:r>
            <a:endParaRPr lang="ru-RU" i="1" dirty="0">
              <a:solidFill>
                <a:srgbClr val="FF0000"/>
              </a:solidFill>
              <a:latin typeface="Calibri" panose="020F0502020204030204" pitchFamily="34" charset="0"/>
            </a:endParaRPr>
          </a:p>
          <a:p>
            <a:pPr marL="0" indent="0" algn="ctr">
              <a:lnSpc>
                <a:spcPct val="150000"/>
              </a:lnSpc>
              <a:buNone/>
            </a:pPr>
            <a:r>
              <a:rPr lang="ru-RU" i="1" dirty="0" smtClean="0">
                <a:solidFill>
                  <a:srgbClr val="FF0000"/>
                </a:solidFill>
                <a:latin typeface="Calibri" panose="020F0502020204030204" pitchFamily="34" charset="0"/>
              </a:rPr>
              <a:t>5. </a:t>
            </a:r>
            <a:r>
              <a:rPr lang="ru-RU" i="1" dirty="0">
                <a:solidFill>
                  <a:srgbClr val="FF0000"/>
                </a:solidFill>
                <a:latin typeface="Calibri" panose="020F0502020204030204" pitchFamily="34" charset="0"/>
              </a:rPr>
              <a:t>ВЛАДЫЧЕЦА </a:t>
            </a:r>
            <a:r>
              <a:rPr lang="ru-RU" i="1" dirty="0" smtClean="0">
                <a:solidFill>
                  <a:srgbClr val="FF0000"/>
                </a:solidFill>
                <a:latin typeface="Calibri" panose="020F0502020204030204" pitchFamily="34" charset="0"/>
              </a:rPr>
              <a:t>МОРСКАЯ.</a:t>
            </a:r>
            <a:endParaRPr lang="ru-RU" i="1" dirty="0">
              <a:solidFill>
                <a:srgbClr val="FF0000"/>
              </a:solidFill>
              <a:latin typeface="Calibri" panose="020F0502020204030204" pitchFamily="34" charset="0"/>
            </a:endParaRPr>
          </a:p>
          <a:p>
            <a:endParaRPr lang="ru-RU" dirty="0"/>
          </a:p>
        </p:txBody>
      </p:sp>
      <p:graphicFrame>
        <p:nvGraphicFramePr>
          <p:cNvPr id="6" name="Объект 5"/>
          <p:cNvGraphicFramePr>
            <a:graphicFrameLocks noGrp="1"/>
          </p:cNvGraphicFramePr>
          <p:nvPr>
            <p:ph sz="half" idx="2"/>
            <p:extLst>
              <p:ext uri="{D42A27DB-BD31-4B8C-83A1-F6EECF244321}">
                <p14:modId xmlns:p14="http://schemas.microsoft.com/office/powerpoint/2010/main" val="2575823920"/>
              </p:ext>
            </p:extLst>
          </p:nvPr>
        </p:nvGraphicFramePr>
        <p:xfrm>
          <a:off x="6328907" y="2228249"/>
          <a:ext cx="2466476" cy="3881435"/>
        </p:xfrm>
        <a:graphic>
          <a:graphicData uri="http://schemas.openxmlformats.org/drawingml/2006/table">
            <a:tbl>
              <a:tblPr firstRow="1" firstCol="1" bandRow="1"/>
              <a:tblGrid>
                <a:gridCol w="375363"/>
                <a:gridCol w="216728"/>
                <a:gridCol w="216728"/>
                <a:gridCol w="108070"/>
                <a:gridCol w="325386"/>
                <a:gridCol w="333641"/>
                <a:gridCol w="99815"/>
                <a:gridCol w="216728"/>
                <a:gridCol w="216728"/>
                <a:gridCol w="357289"/>
              </a:tblGrid>
              <a:tr h="776287">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1</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776287">
                <a:tc gridSpan="2">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2</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76287">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287">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4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endParaRPr lang="ru-RU" sz="19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776287">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5</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pic>
        <p:nvPicPr>
          <p:cNvPr id="5142" name="Рисунок 6" descr="https://im0-tub-ru.yandex.net/i?id=cec310ff796121611a0785b83bebabcd-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967" y="2285573"/>
            <a:ext cx="692355" cy="664960"/>
          </a:xfrm>
          <a:prstGeom prst="rect">
            <a:avLst/>
          </a:prstGeom>
          <a:noFill/>
          <a:extLst>
            <a:ext uri="{909E8E84-426E-40DD-AFC4-6F175D3DCCD1}">
              <a14:hiddenFill xmlns:a14="http://schemas.microsoft.com/office/drawing/2010/main">
                <a:solidFill>
                  <a:srgbClr val="FFFFFF"/>
                </a:solidFill>
              </a14:hiddenFill>
            </a:ext>
          </a:extLst>
        </p:spPr>
      </p:pic>
      <p:pic>
        <p:nvPicPr>
          <p:cNvPr id="5140" name="Рисунок 31" descr="https://im0-tub-ru.yandex.net/i?id=fd502102e890098a5cd406dc598e50e9-l&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3467" y="4599736"/>
            <a:ext cx="496416" cy="595699"/>
          </a:xfrm>
          <a:prstGeom prst="rect">
            <a:avLst/>
          </a:prstGeom>
          <a:noFill/>
          <a:extLst>
            <a:ext uri="{909E8E84-426E-40DD-AFC4-6F175D3DCCD1}">
              <a14:hiddenFill xmlns:a14="http://schemas.microsoft.com/office/drawing/2010/main">
                <a:solidFill>
                  <a:srgbClr val="FFFFFF"/>
                </a:solidFill>
              </a14:hiddenFill>
            </a:ext>
          </a:extLst>
        </p:spPr>
      </p:pic>
      <p:pic>
        <p:nvPicPr>
          <p:cNvPr id="5139" name="Рисунок 10" descr="http://st.depositphotos.com/1001696/3767/i/950/depositphotos_37679087-stock-photo-goldfish-with-fins-and-scales.jpg"/>
          <p:cNvPicPr>
            <a:picLocks noChangeAspect="1" noChangeArrowheads="1"/>
          </p:cNvPicPr>
          <p:nvPr/>
        </p:nvPicPr>
        <p:blipFill>
          <a:blip r:embed="rId4" cstate="print">
            <a:extLst>
              <a:ext uri="{28A0092B-C50C-407E-A947-70E740481C1C}">
                <a14:useLocalDpi xmlns:a14="http://schemas.microsoft.com/office/drawing/2010/main" val="0"/>
              </a:ext>
            </a:extLst>
          </a:blip>
          <a:srcRect t="33879" r="55579" b="22952"/>
          <a:stretch>
            <a:fillRect/>
          </a:stretch>
        </p:blipFill>
        <p:spPr bwMode="auto">
          <a:xfrm>
            <a:off x="6769641" y="3860518"/>
            <a:ext cx="401276" cy="634603"/>
          </a:xfrm>
          <a:prstGeom prst="rect">
            <a:avLst/>
          </a:prstGeom>
          <a:noFill/>
          <a:extLst>
            <a:ext uri="{909E8E84-426E-40DD-AFC4-6F175D3DCCD1}">
              <a14:hiddenFill xmlns:a14="http://schemas.microsoft.com/office/drawing/2010/main">
                <a:solidFill>
                  <a:srgbClr val="FFFFFF"/>
                </a:solidFill>
              </a14:hiddenFill>
            </a:ext>
          </a:extLst>
        </p:spPr>
      </p:pic>
      <p:pic>
        <p:nvPicPr>
          <p:cNvPr id="5138" name="Рисунок 11" descr="http://images.easyfreeclipart.com/1615/ohr-symbolillustration-des-vektors-menschliche-161586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7103" y="3872041"/>
            <a:ext cx="447979" cy="589436"/>
          </a:xfrm>
          <a:prstGeom prst="rect">
            <a:avLst/>
          </a:prstGeom>
          <a:noFill/>
          <a:extLst>
            <a:ext uri="{909E8E84-426E-40DD-AFC4-6F175D3DCCD1}">
              <a14:hiddenFill xmlns:a14="http://schemas.microsoft.com/office/drawing/2010/main">
                <a:solidFill>
                  <a:srgbClr val="FFFFFF"/>
                </a:solidFill>
              </a14:hiddenFill>
            </a:ext>
          </a:extLst>
        </p:spPr>
      </p:pic>
      <p:pic>
        <p:nvPicPr>
          <p:cNvPr id="5137" name="Рисунок 17" descr="http://duimovochka7.com/wp-content/uploads/2016/04/86935G7jtG.jpg"/>
          <p:cNvPicPr>
            <a:picLocks noChangeAspect="1" noChangeArrowheads="1"/>
          </p:cNvPicPr>
          <p:nvPr/>
        </p:nvPicPr>
        <p:blipFill>
          <a:blip r:embed="rId6" cstate="print">
            <a:extLst>
              <a:ext uri="{28A0092B-C50C-407E-A947-70E740481C1C}">
                <a14:useLocalDpi xmlns:a14="http://schemas.microsoft.com/office/drawing/2010/main" val="0"/>
              </a:ext>
            </a:extLst>
          </a:blip>
          <a:srcRect l="10422" r="14577"/>
          <a:stretch>
            <a:fillRect/>
          </a:stretch>
        </p:blipFill>
        <p:spPr bwMode="auto">
          <a:xfrm>
            <a:off x="7904686" y="3786883"/>
            <a:ext cx="457579" cy="684922"/>
          </a:xfrm>
          <a:prstGeom prst="rect">
            <a:avLst/>
          </a:prstGeom>
          <a:noFill/>
          <a:extLst>
            <a:ext uri="{909E8E84-426E-40DD-AFC4-6F175D3DCCD1}">
              <a14:hiddenFill xmlns:a14="http://schemas.microsoft.com/office/drawing/2010/main">
                <a:solidFill>
                  <a:srgbClr val="FFFFFF"/>
                </a:solidFill>
              </a14:hiddenFill>
            </a:ext>
          </a:extLst>
        </p:spPr>
      </p:pic>
      <p:pic>
        <p:nvPicPr>
          <p:cNvPr id="5136" name="Рисунок 13" descr="http://st.depositphotos.com/1967477/2541/v/950/depositphotos_25415603-Golden-fish-carto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7656" y="4609090"/>
            <a:ext cx="496416" cy="561980"/>
          </a:xfrm>
          <a:prstGeom prst="rect">
            <a:avLst/>
          </a:prstGeom>
          <a:noFill/>
          <a:extLst>
            <a:ext uri="{909E8E84-426E-40DD-AFC4-6F175D3DCCD1}">
              <a14:hiddenFill xmlns:a14="http://schemas.microsoft.com/office/drawing/2010/main">
                <a:solidFill>
                  <a:srgbClr val="FFFFFF"/>
                </a:solidFill>
              </a14:hiddenFill>
            </a:ext>
          </a:extLst>
        </p:spPr>
      </p:pic>
      <p:pic>
        <p:nvPicPr>
          <p:cNvPr id="5135" name="Рисунок 26" descr="http://master-na-chas.spb.ru/4733579_220dd0ff.jpg"/>
          <p:cNvPicPr>
            <a:picLocks noChangeAspect="1" noChangeArrowheads="1"/>
          </p:cNvPicPr>
          <p:nvPr/>
        </p:nvPicPr>
        <p:blipFill>
          <a:blip r:embed="rId8" cstate="print">
            <a:extLst>
              <a:ext uri="{28A0092B-C50C-407E-A947-70E740481C1C}">
                <a14:useLocalDpi xmlns:a14="http://schemas.microsoft.com/office/drawing/2010/main" val="0"/>
              </a:ext>
            </a:extLst>
          </a:blip>
          <a:srcRect l="50253" t="15872"/>
          <a:stretch>
            <a:fillRect/>
          </a:stretch>
        </p:blipFill>
        <p:spPr bwMode="auto">
          <a:xfrm>
            <a:off x="7624409" y="4578691"/>
            <a:ext cx="488178" cy="637790"/>
          </a:xfrm>
          <a:prstGeom prst="rect">
            <a:avLst/>
          </a:prstGeom>
          <a:noFill/>
          <a:extLst>
            <a:ext uri="{909E8E84-426E-40DD-AFC4-6F175D3DCCD1}">
              <a14:hiddenFill xmlns:a14="http://schemas.microsoft.com/office/drawing/2010/main">
                <a:solidFill>
                  <a:srgbClr val="FFFFFF"/>
                </a:solidFill>
              </a14:hiddenFill>
            </a:ext>
          </a:extLst>
        </p:spPr>
      </p:pic>
      <p:pic>
        <p:nvPicPr>
          <p:cNvPr id="5134" name="Рисунок 8" descr="http://www.clipartkid.com/images/629/an-illustration-of-open-mouth-or-lips-talking-with-a-speech-bubble-for-rVWqeN-clipart.jpg"/>
          <p:cNvPicPr>
            <a:picLocks noChangeAspect="1" noChangeArrowheads="1"/>
          </p:cNvPicPr>
          <p:nvPr/>
        </p:nvPicPr>
        <p:blipFill>
          <a:blip r:embed="rId9" cstate="print">
            <a:extLst>
              <a:ext uri="{28A0092B-C50C-407E-A947-70E740481C1C}">
                <a14:useLocalDpi xmlns:a14="http://schemas.microsoft.com/office/drawing/2010/main" val="0"/>
              </a:ext>
            </a:extLst>
          </a:blip>
          <a:srcRect t="2335" r="1389" b="12154"/>
          <a:stretch>
            <a:fillRect/>
          </a:stretch>
        </p:blipFill>
        <p:spPr bwMode="auto">
          <a:xfrm>
            <a:off x="7660597" y="3057419"/>
            <a:ext cx="488178" cy="600428"/>
          </a:xfrm>
          <a:prstGeom prst="rect">
            <a:avLst/>
          </a:prstGeom>
          <a:noFill/>
          <a:extLst>
            <a:ext uri="{909E8E84-426E-40DD-AFC4-6F175D3DCCD1}">
              <a14:hiddenFill xmlns:a14="http://schemas.microsoft.com/office/drawing/2010/main">
                <a:solidFill>
                  <a:srgbClr val="FFFFFF"/>
                </a:solidFill>
              </a14:hiddenFill>
            </a:ext>
          </a:extLst>
        </p:spPr>
      </p:pic>
      <p:pic>
        <p:nvPicPr>
          <p:cNvPr id="5133" name="Рисунок 28" descr="http://gtrk-omsk.ru/upload/iblock/edc/image.jpg"/>
          <p:cNvPicPr>
            <a:picLocks noChangeAspect="1" noChangeArrowheads="1"/>
          </p:cNvPicPr>
          <p:nvPr/>
        </p:nvPicPr>
        <p:blipFill>
          <a:blip r:embed="rId10" cstate="print">
            <a:extLst>
              <a:ext uri="{28A0092B-C50C-407E-A947-70E740481C1C}">
                <a14:useLocalDpi xmlns:a14="http://schemas.microsoft.com/office/drawing/2010/main" val="0"/>
              </a:ext>
            </a:extLst>
          </a:blip>
          <a:srcRect l="14241" t="1025" r="48799" b="10887"/>
          <a:stretch>
            <a:fillRect/>
          </a:stretch>
        </p:blipFill>
        <p:spPr bwMode="auto">
          <a:xfrm>
            <a:off x="8207113" y="4609090"/>
            <a:ext cx="545843" cy="672608"/>
          </a:xfrm>
          <a:prstGeom prst="rect">
            <a:avLst/>
          </a:prstGeom>
          <a:noFill/>
          <a:extLst>
            <a:ext uri="{909E8E84-426E-40DD-AFC4-6F175D3DCCD1}">
              <a14:hiddenFill xmlns:a14="http://schemas.microsoft.com/office/drawing/2010/main">
                <a:solidFill>
                  <a:srgbClr val="FFFFFF"/>
                </a:solidFill>
              </a14:hiddenFill>
            </a:ext>
          </a:extLst>
        </p:spPr>
      </p:pic>
      <p:pic>
        <p:nvPicPr>
          <p:cNvPr id="5132" name="Рисунок 14" descr="https://im0-tub-ru.yandex.net/i?id=23534f0c52a35f6368e780ac621171ae&amp;n=33&amp;h=215&amp;w=287"/>
          <p:cNvPicPr>
            <a:picLocks noChangeAspect="1" noChangeArrowheads="1"/>
          </p:cNvPicPr>
          <p:nvPr/>
        </p:nvPicPr>
        <p:blipFill>
          <a:blip r:embed="rId11" cstate="print">
            <a:extLst>
              <a:ext uri="{28A0092B-C50C-407E-A947-70E740481C1C}">
                <a14:useLocalDpi xmlns:a14="http://schemas.microsoft.com/office/drawing/2010/main" val="0"/>
              </a:ext>
            </a:extLst>
          </a:blip>
          <a:srcRect l="11949" t="23079" r="7777" b="-723"/>
          <a:stretch>
            <a:fillRect/>
          </a:stretch>
        </p:blipFill>
        <p:spPr bwMode="auto">
          <a:xfrm>
            <a:off x="7119660" y="5370582"/>
            <a:ext cx="820445" cy="737651"/>
          </a:xfrm>
          <a:prstGeom prst="rect">
            <a:avLst/>
          </a:prstGeom>
          <a:noFill/>
          <a:extLst>
            <a:ext uri="{909E8E84-426E-40DD-AFC4-6F175D3DCCD1}">
              <a14:hiddenFill xmlns:a14="http://schemas.microsoft.com/office/drawing/2010/main">
                <a:solidFill>
                  <a:srgbClr val="FFFFFF"/>
                </a:solidFill>
              </a14:hiddenFill>
            </a:ext>
          </a:extLst>
        </p:spPr>
      </p:pic>
      <p:sp>
        <p:nvSpPr>
          <p:cNvPr id="28" name="Овал 27"/>
          <p:cNvSpPr/>
          <p:nvPr/>
        </p:nvSpPr>
        <p:spPr>
          <a:xfrm>
            <a:off x="7009859" y="3107403"/>
            <a:ext cx="501234" cy="550444"/>
          </a:xfrm>
          <a:prstGeom prst="ellips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297672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4912" y="315313"/>
            <a:ext cx="4152492" cy="6242006"/>
          </a:xfrm>
          <a:ln>
            <a:solidFill>
              <a:schemeClr val="accent2">
                <a:lumMod val="75000"/>
              </a:schemeClr>
            </a:solidFill>
          </a:ln>
        </p:spPr>
        <p:txBody>
          <a:bodyPr>
            <a:normAutofit/>
          </a:bodyPr>
          <a:lstStyle/>
          <a:p>
            <a:pPr marL="0" indent="0" algn="ctr">
              <a:buNone/>
            </a:pPr>
            <a:r>
              <a:rPr lang="ru-RU" sz="2000" b="1" i="1" dirty="0" smtClean="0">
                <a:solidFill>
                  <a:srgbClr val="FF0000"/>
                </a:solidFill>
                <a:latin typeface="Calibri" panose="020F0502020204030204" pitchFamily="34" charset="0"/>
              </a:rPr>
              <a:t>1. Старик                                                </a:t>
            </a:r>
            <a:r>
              <a:rPr lang="ru-RU" sz="2000" i="1" dirty="0" smtClean="0">
                <a:solidFill>
                  <a:srgbClr val="FF0000"/>
                </a:solidFill>
                <a:latin typeface="Calibri" panose="020F0502020204030204" pitchFamily="34" charset="0"/>
              </a:rPr>
              <a:t>2.</a:t>
            </a:r>
            <a:r>
              <a:rPr lang="ru-RU" sz="2000" i="1" dirty="0">
                <a:solidFill>
                  <a:srgbClr val="FF0000"/>
                </a:solidFill>
                <a:latin typeface="Calibri" panose="020F0502020204030204" pitchFamily="34" charset="0"/>
              </a:rPr>
              <a:t> </a:t>
            </a:r>
            <a:r>
              <a:rPr lang="ru-RU" sz="2000" i="1" dirty="0" smtClean="0">
                <a:solidFill>
                  <a:srgbClr val="FF0000"/>
                </a:solidFill>
                <a:latin typeface="Calibri" panose="020F0502020204030204" pitchFamily="34" charset="0"/>
              </a:rPr>
              <a:t>Ласковый</a:t>
            </a:r>
            <a:r>
              <a:rPr lang="ru-RU" sz="2000" i="1" dirty="0">
                <a:solidFill>
                  <a:srgbClr val="FF0000"/>
                </a:solidFill>
                <a:latin typeface="Calibri" panose="020F0502020204030204" pitchFamily="34" charset="0"/>
              </a:rPr>
              <a:t>, добрый </a:t>
            </a:r>
            <a:r>
              <a:rPr lang="ru-RU" sz="2000" i="1" dirty="0" smtClean="0">
                <a:solidFill>
                  <a:srgbClr val="FF0000"/>
                </a:solidFill>
                <a:latin typeface="Calibri" panose="020F0502020204030204" pitchFamily="34" charset="0"/>
              </a:rPr>
              <a:t>.                                                                       3.Поймал,отпустил</a:t>
            </a:r>
            <a:r>
              <a:rPr lang="ru-RU" sz="2000" i="1" dirty="0">
                <a:solidFill>
                  <a:srgbClr val="FF0000"/>
                </a:solidFill>
                <a:latin typeface="Calibri" panose="020F0502020204030204" pitchFamily="34" charset="0"/>
              </a:rPr>
              <a:t>, </a:t>
            </a:r>
            <a:r>
              <a:rPr lang="ru-RU" sz="2000" i="1" dirty="0" smtClean="0">
                <a:solidFill>
                  <a:srgbClr val="FF0000"/>
                </a:solidFill>
                <a:latin typeface="Calibri" panose="020F0502020204030204" pitchFamily="34" charset="0"/>
              </a:rPr>
              <a:t>поклонился</a:t>
            </a:r>
            <a:r>
              <a:rPr lang="ru-RU" sz="2000" i="1" dirty="0">
                <a:solidFill>
                  <a:srgbClr val="FF0000"/>
                </a:solidFill>
                <a:latin typeface="Calibri" panose="020F0502020204030204" pitchFamily="34" charset="0"/>
              </a:rPr>
              <a:t>.</a:t>
            </a:r>
            <a:r>
              <a:rPr lang="ru-RU" sz="2000" i="1" dirty="0" smtClean="0">
                <a:solidFill>
                  <a:srgbClr val="FF0000"/>
                </a:solidFill>
                <a:latin typeface="Calibri" panose="020F0502020204030204" pitchFamily="34" charset="0"/>
              </a:rPr>
              <a:t>                                               4.Старик выполняет </a:t>
            </a:r>
            <a:r>
              <a:rPr lang="ru-RU" sz="2000" i="1" dirty="0">
                <a:solidFill>
                  <a:srgbClr val="FF0000"/>
                </a:solidFill>
                <a:latin typeface="Calibri" panose="020F0502020204030204" pitchFamily="34" charset="0"/>
              </a:rPr>
              <a:t>приказы </a:t>
            </a:r>
            <a:r>
              <a:rPr lang="ru-RU" sz="2000" i="1" dirty="0" smtClean="0">
                <a:solidFill>
                  <a:srgbClr val="FF0000"/>
                </a:solidFill>
                <a:latin typeface="Calibri" panose="020F0502020204030204" pitchFamily="34" charset="0"/>
              </a:rPr>
              <a:t>старухи.</a:t>
            </a:r>
            <a:r>
              <a:rPr lang="ru-RU" sz="2000" i="1" dirty="0">
                <a:solidFill>
                  <a:srgbClr val="FF0000"/>
                </a:solidFill>
                <a:latin typeface="Calibri" panose="020F0502020204030204" pitchFamily="34" charset="0"/>
              </a:rPr>
              <a:t> </a:t>
            </a:r>
            <a:r>
              <a:rPr lang="ru-RU" sz="2000" i="1" dirty="0" smtClean="0">
                <a:solidFill>
                  <a:srgbClr val="FF0000"/>
                </a:solidFill>
                <a:latin typeface="Calibri" panose="020F0502020204030204" pitchFamily="34" charset="0"/>
              </a:rPr>
              <a:t>                         5.Простофиля</a:t>
            </a:r>
          </a:p>
          <a:p>
            <a:pPr marL="0" indent="0" algn="ctr">
              <a:buNone/>
            </a:pPr>
            <a:endParaRPr lang="ru-RU" sz="2000" i="1" dirty="0">
              <a:solidFill>
                <a:srgbClr val="FF0000"/>
              </a:solidFill>
              <a:latin typeface="Calibri" panose="020F0502020204030204" pitchFamily="34" charset="0"/>
            </a:endParaRPr>
          </a:p>
        </p:txBody>
      </p:sp>
      <p:sp>
        <p:nvSpPr>
          <p:cNvPr id="4" name="Объект 3"/>
          <p:cNvSpPr>
            <a:spLocks noGrp="1"/>
          </p:cNvSpPr>
          <p:nvPr>
            <p:ph sz="half" idx="2"/>
          </p:nvPr>
        </p:nvSpPr>
        <p:spPr>
          <a:xfrm>
            <a:off x="5370056" y="315313"/>
            <a:ext cx="4004603" cy="6242006"/>
          </a:xfrm>
          <a:ln>
            <a:solidFill>
              <a:schemeClr val="accent2"/>
            </a:solidFill>
          </a:ln>
        </p:spPr>
        <p:txBody>
          <a:bodyPr>
            <a:normAutofit/>
          </a:bodyPr>
          <a:lstStyle/>
          <a:p>
            <a:pPr marL="0" indent="0" algn="ctr">
              <a:buNone/>
            </a:pPr>
            <a:r>
              <a:rPr lang="ru-RU" sz="2000" i="1" dirty="0" smtClean="0">
                <a:solidFill>
                  <a:srgbClr val="FF0000"/>
                </a:solidFill>
                <a:latin typeface="Calibri" panose="020F0502020204030204" pitchFamily="34" charset="0"/>
              </a:rPr>
              <a:t>1.</a:t>
            </a:r>
            <a:r>
              <a:rPr lang="ru-RU" sz="2000" b="1" i="1" dirty="0" smtClean="0">
                <a:solidFill>
                  <a:srgbClr val="FF0000"/>
                </a:solidFill>
                <a:latin typeface="Calibri" panose="020F0502020204030204" pitchFamily="34" charset="0"/>
              </a:rPr>
              <a:t>Старуха </a:t>
            </a:r>
            <a:r>
              <a:rPr lang="ru-RU" sz="2000" i="1" dirty="0" smtClean="0">
                <a:solidFill>
                  <a:srgbClr val="FF0000"/>
                </a:solidFill>
                <a:latin typeface="Calibri" panose="020F0502020204030204" pitchFamily="34" charset="0"/>
              </a:rPr>
              <a:t>                                              2.Жадная</a:t>
            </a:r>
            <a:r>
              <a:rPr lang="ru-RU" sz="2000" i="1" dirty="0">
                <a:solidFill>
                  <a:srgbClr val="FF0000"/>
                </a:solidFill>
                <a:latin typeface="Calibri" panose="020F0502020204030204" pitchFamily="34" charset="0"/>
              </a:rPr>
              <a:t>, </a:t>
            </a:r>
            <a:r>
              <a:rPr lang="ru-RU" sz="2000" i="1" dirty="0" smtClean="0">
                <a:solidFill>
                  <a:srgbClr val="FF0000"/>
                </a:solidFill>
                <a:latin typeface="Calibri" panose="020F0502020204030204" pitchFamily="34" charset="0"/>
              </a:rPr>
              <a:t>сердитая                               3.Прядет, </a:t>
            </a:r>
            <a:r>
              <a:rPr lang="ru-RU" sz="2000" i="1" dirty="0">
                <a:solidFill>
                  <a:srgbClr val="FF0000"/>
                </a:solidFill>
                <a:latin typeface="Calibri" panose="020F0502020204030204" pitchFamily="34" charset="0"/>
              </a:rPr>
              <a:t>командует, </a:t>
            </a:r>
            <a:r>
              <a:rPr lang="ru-RU" sz="2000" i="1" dirty="0" smtClean="0">
                <a:solidFill>
                  <a:srgbClr val="FF0000"/>
                </a:solidFill>
                <a:latin typeface="Calibri" panose="020F0502020204030204" pitchFamily="34" charset="0"/>
              </a:rPr>
              <a:t>злится     4.Старуха осталась сидеть </a:t>
            </a:r>
            <a:r>
              <a:rPr lang="ru-RU" sz="2000" i="1" dirty="0">
                <a:solidFill>
                  <a:srgbClr val="FF0000"/>
                </a:solidFill>
                <a:latin typeface="Calibri" panose="020F0502020204030204" pitchFamily="34" charset="0"/>
              </a:rPr>
              <a:t>у разбитого </a:t>
            </a:r>
            <a:r>
              <a:rPr lang="ru-RU" sz="2000" i="1" dirty="0" smtClean="0">
                <a:solidFill>
                  <a:srgbClr val="FF0000"/>
                </a:solidFill>
                <a:latin typeface="Calibri" panose="020F0502020204030204" pitchFamily="34" charset="0"/>
              </a:rPr>
              <a:t>корыта.                                                 5.Глупая.</a:t>
            </a:r>
          </a:p>
          <a:p>
            <a:pPr marL="0" indent="0" algn="ctr">
              <a:buNone/>
            </a:pPr>
            <a:endParaRPr lang="ru-RU" sz="2000" i="1" dirty="0">
              <a:solidFill>
                <a:srgbClr val="FF0000"/>
              </a:solidFill>
              <a:latin typeface="Calibri" panose="020F050202020403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124369205"/>
              </p:ext>
            </p:extLst>
          </p:nvPr>
        </p:nvGraphicFramePr>
        <p:xfrm>
          <a:off x="1243334" y="2300633"/>
          <a:ext cx="2488405" cy="3881435"/>
        </p:xfrm>
        <a:graphic>
          <a:graphicData uri="http://schemas.openxmlformats.org/drawingml/2006/table">
            <a:tbl>
              <a:tblPr firstRow="1" firstCol="1" bandRow="1"/>
              <a:tblGrid>
                <a:gridCol w="380562"/>
                <a:gridCol w="219730"/>
                <a:gridCol w="219730"/>
                <a:gridCol w="219730"/>
                <a:gridCol w="219730"/>
                <a:gridCol w="355714"/>
                <a:gridCol w="83746"/>
                <a:gridCol w="219730"/>
                <a:gridCol w="314362"/>
                <a:gridCol w="255371"/>
              </a:tblGrid>
              <a:tr h="776287">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1</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776287">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2</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76287">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endParaRPr lang="ru-RU"/>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287">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4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endParaRPr lang="ru-RU" sz="19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776287">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5</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pic>
        <p:nvPicPr>
          <p:cNvPr id="6155" name="Рисунок 28" descr="http://gtrk-omsk.ru/upload/iblock/edc/image.jpg"/>
          <p:cNvPicPr>
            <a:picLocks noChangeAspect="1" noChangeArrowheads="1"/>
          </p:cNvPicPr>
          <p:nvPr/>
        </p:nvPicPr>
        <p:blipFill>
          <a:blip r:embed="rId2" cstate="print">
            <a:extLst>
              <a:ext uri="{28A0092B-C50C-407E-A947-70E740481C1C}">
                <a14:useLocalDpi xmlns:a14="http://schemas.microsoft.com/office/drawing/2010/main" val="0"/>
              </a:ext>
            </a:extLst>
          </a:blip>
          <a:srcRect l="14241" t="1025" r="48799" b="10887"/>
          <a:stretch>
            <a:fillRect/>
          </a:stretch>
        </p:blipFill>
        <p:spPr bwMode="auto">
          <a:xfrm>
            <a:off x="2085114" y="2323880"/>
            <a:ext cx="722550" cy="739419"/>
          </a:xfrm>
          <a:prstGeom prst="rect">
            <a:avLst/>
          </a:prstGeom>
          <a:noFill/>
          <a:extLst>
            <a:ext uri="{909E8E84-426E-40DD-AFC4-6F175D3DCCD1}">
              <a14:hiddenFill xmlns:a14="http://schemas.microsoft.com/office/drawing/2010/main">
                <a:solidFill>
                  <a:srgbClr val="FFFFFF"/>
                </a:solidFill>
              </a14:hiddenFill>
            </a:ext>
          </a:extLst>
        </p:spPr>
      </p:pic>
      <p:pic>
        <p:nvPicPr>
          <p:cNvPr id="6154" name="Рисунок 33" descr="http://gov.cap.ru/UserFiles/news/201602/25/dobroe.jpg"/>
          <p:cNvPicPr>
            <a:picLocks noChangeAspect="1" noChangeArrowheads="1"/>
          </p:cNvPicPr>
          <p:nvPr/>
        </p:nvPicPr>
        <p:blipFill>
          <a:blip r:embed="rId3" cstate="print">
            <a:extLst>
              <a:ext uri="{28A0092B-C50C-407E-A947-70E740481C1C}">
                <a14:useLocalDpi xmlns:a14="http://schemas.microsoft.com/office/drawing/2010/main" val="0"/>
              </a:ext>
            </a:extLst>
          </a:blip>
          <a:srcRect l="14362" r="18234" b="25871"/>
          <a:stretch>
            <a:fillRect/>
          </a:stretch>
        </p:blipFill>
        <p:spPr bwMode="auto">
          <a:xfrm>
            <a:off x="1869883" y="3086546"/>
            <a:ext cx="572781" cy="694339"/>
          </a:xfrm>
          <a:prstGeom prst="rect">
            <a:avLst/>
          </a:prstGeom>
          <a:noFill/>
          <a:extLst>
            <a:ext uri="{909E8E84-426E-40DD-AFC4-6F175D3DCCD1}">
              <a14:hiddenFill xmlns:a14="http://schemas.microsoft.com/office/drawing/2010/main">
                <a:solidFill>
                  <a:srgbClr val="FFFFFF"/>
                </a:solidFill>
              </a14:hiddenFill>
            </a:ext>
          </a:extLst>
        </p:spPr>
      </p:pic>
      <p:pic>
        <p:nvPicPr>
          <p:cNvPr id="6153" name="Рисунок 34" descr="https://im0-tub-ru.yandex.net/i?id=9b630939eda2b99c745eb2efeb8ebce8-l&amp;n=13"/>
          <p:cNvPicPr>
            <a:picLocks noChangeAspect="1" noChangeArrowheads="1"/>
          </p:cNvPicPr>
          <p:nvPr/>
        </p:nvPicPr>
        <p:blipFill>
          <a:blip r:embed="rId4" cstate="print">
            <a:extLst>
              <a:ext uri="{28A0092B-C50C-407E-A947-70E740481C1C}">
                <a14:useLocalDpi xmlns:a14="http://schemas.microsoft.com/office/drawing/2010/main" val="0"/>
              </a:ext>
            </a:extLst>
          </a:blip>
          <a:srcRect l="21544" t="27461" r="19608" b="25409"/>
          <a:stretch>
            <a:fillRect/>
          </a:stretch>
        </p:blipFill>
        <p:spPr bwMode="auto">
          <a:xfrm>
            <a:off x="2547751" y="3155117"/>
            <a:ext cx="537899" cy="6333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Рисунок 35" descr="http://www.probydis.ru/uploads/posts/2013-11/1385368864_skazka-o-rybake-i-rybke-2.jpg"/>
          <p:cNvPicPr>
            <a:picLocks noChangeAspect="1" noChangeArrowheads="1"/>
          </p:cNvPicPr>
          <p:nvPr/>
        </p:nvPicPr>
        <p:blipFill>
          <a:blip r:embed="rId5" cstate="print">
            <a:extLst>
              <a:ext uri="{28A0092B-C50C-407E-A947-70E740481C1C}">
                <a14:useLocalDpi xmlns:a14="http://schemas.microsoft.com/office/drawing/2010/main" val="0"/>
              </a:ext>
            </a:extLst>
          </a:blip>
          <a:srcRect l="12833" t="1910" r="16434" b="-1910"/>
          <a:stretch>
            <a:fillRect/>
          </a:stretch>
        </p:blipFill>
        <p:spPr bwMode="auto">
          <a:xfrm>
            <a:off x="1673344" y="3867481"/>
            <a:ext cx="571403" cy="748603"/>
          </a:xfrm>
          <a:prstGeom prst="rect">
            <a:avLst/>
          </a:prstGeom>
          <a:noFill/>
          <a:extLst>
            <a:ext uri="{909E8E84-426E-40DD-AFC4-6F175D3DCCD1}">
              <a14:hiddenFill xmlns:a14="http://schemas.microsoft.com/office/drawing/2010/main">
                <a:solidFill>
                  <a:srgbClr val="FFFFFF"/>
                </a:solidFill>
              </a14:hiddenFill>
            </a:ext>
          </a:extLst>
        </p:spPr>
      </p:pic>
      <p:pic>
        <p:nvPicPr>
          <p:cNvPr id="6151" name="Рисунок 39" descr="http://edikst.ru/misc/i/gallery/30592/831864.jpg"/>
          <p:cNvPicPr>
            <a:picLocks noChangeAspect="1" noChangeArrowheads="1"/>
          </p:cNvPicPr>
          <p:nvPr/>
        </p:nvPicPr>
        <p:blipFill>
          <a:blip r:embed="rId6" cstate="print">
            <a:extLst>
              <a:ext uri="{28A0092B-C50C-407E-A947-70E740481C1C}">
                <a14:useLocalDpi xmlns:a14="http://schemas.microsoft.com/office/drawing/2010/main" val="0"/>
              </a:ext>
            </a:extLst>
          </a:blip>
          <a:srcRect l="6732" r="19611"/>
          <a:stretch>
            <a:fillRect/>
          </a:stretch>
        </p:blipFill>
        <p:spPr bwMode="auto">
          <a:xfrm>
            <a:off x="2353704" y="3907438"/>
            <a:ext cx="564608" cy="676207"/>
          </a:xfrm>
          <a:prstGeom prst="rect">
            <a:avLst/>
          </a:prstGeom>
          <a:noFill/>
          <a:extLst>
            <a:ext uri="{909E8E84-426E-40DD-AFC4-6F175D3DCCD1}">
              <a14:hiddenFill xmlns:a14="http://schemas.microsoft.com/office/drawing/2010/main">
                <a:solidFill>
                  <a:srgbClr val="FFFFFF"/>
                </a:solidFill>
              </a14:hiddenFill>
            </a:ext>
          </a:extLst>
        </p:spPr>
      </p:pic>
      <p:pic>
        <p:nvPicPr>
          <p:cNvPr id="6150" name="Рисунок 41" descr="http://www.planetaskazok.ru/images/stories/pushkin/skazka_o_ribake_i_ribke_1/img_11.jpg"/>
          <p:cNvPicPr>
            <a:picLocks noChangeAspect="1" noChangeArrowheads="1"/>
          </p:cNvPicPr>
          <p:nvPr/>
        </p:nvPicPr>
        <p:blipFill>
          <a:blip r:embed="rId7" cstate="print">
            <a:extLst>
              <a:ext uri="{28A0092B-C50C-407E-A947-70E740481C1C}">
                <a14:useLocalDpi xmlns:a14="http://schemas.microsoft.com/office/drawing/2010/main" val="0"/>
              </a:ext>
            </a:extLst>
          </a:blip>
          <a:srcRect l="9688" t="11838" r="20673" b="3569"/>
          <a:stretch>
            <a:fillRect/>
          </a:stretch>
        </p:blipFill>
        <p:spPr bwMode="auto">
          <a:xfrm>
            <a:off x="2975857" y="3896396"/>
            <a:ext cx="491036" cy="689907"/>
          </a:xfrm>
          <a:prstGeom prst="rect">
            <a:avLst/>
          </a:prstGeom>
          <a:noFill/>
          <a:extLst>
            <a:ext uri="{909E8E84-426E-40DD-AFC4-6F175D3DCCD1}">
              <a14:hiddenFill xmlns:a14="http://schemas.microsoft.com/office/drawing/2010/main">
                <a:solidFill>
                  <a:srgbClr val="FFFFFF"/>
                </a:solidFill>
              </a14:hiddenFill>
            </a:ext>
          </a:extLst>
        </p:spPr>
      </p:pic>
      <p:pic>
        <p:nvPicPr>
          <p:cNvPr id="6149" name="Рисунок 46" descr="http://bookz.ru/authors/pu6kin-aleksandr/vse-lu46_757/i_009.jpg"/>
          <p:cNvPicPr>
            <a:picLocks noChangeAspect="1" noChangeArrowheads="1"/>
          </p:cNvPicPr>
          <p:nvPr/>
        </p:nvPicPr>
        <p:blipFill>
          <a:blip r:embed="rId8" cstate="print">
            <a:extLst>
              <a:ext uri="{28A0092B-C50C-407E-A947-70E740481C1C}">
                <a14:useLocalDpi xmlns:a14="http://schemas.microsoft.com/office/drawing/2010/main" val="0"/>
              </a:ext>
            </a:extLst>
          </a:blip>
          <a:srcRect l="7297" r="5144"/>
          <a:stretch>
            <a:fillRect/>
          </a:stretch>
        </p:blipFill>
        <p:spPr bwMode="auto">
          <a:xfrm>
            <a:off x="1242883" y="4633979"/>
            <a:ext cx="542797" cy="7282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Рисунок 62" descr="http://master-na-chas.spb.ru/4733579_220dd0ff.jpg"/>
          <p:cNvPicPr>
            <a:picLocks noChangeAspect="1" noChangeArrowheads="1"/>
          </p:cNvPicPr>
          <p:nvPr/>
        </p:nvPicPr>
        <p:blipFill>
          <a:blip r:embed="rId9" cstate="print">
            <a:extLst>
              <a:ext uri="{28A0092B-C50C-407E-A947-70E740481C1C}">
                <a14:useLocalDpi xmlns:a14="http://schemas.microsoft.com/office/drawing/2010/main" val="0"/>
              </a:ext>
            </a:extLst>
          </a:blip>
          <a:srcRect l="50253" t="15872"/>
          <a:stretch>
            <a:fillRect/>
          </a:stretch>
        </p:blipFill>
        <p:spPr bwMode="auto">
          <a:xfrm>
            <a:off x="1889945" y="4710198"/>
            <a:ext cx="552719" cy="669110"/>
          </a:xfrm>
          <a:prstGeom prst="rect">
            <a:avLst/>
          </a:prstGeom>
          <a:noFill/>
          <a:extLst>
            <a:ext uri="{909E8E84-426E-40DD-AFC4-6F175D3DCCD1}">
              <a14:hiddenFill xmlns:a14="http://schemas.microsoft.com/office/drawing/2010/main">
                <a:solidFill>
                  <a:srgbClr val="FFFFFF"/>
                </a:solidFill>
              </a14:hiddenFill>
            </a:ext>
          </a:extLst>
        </p:spPr>
      </p:pic>
      <p:pic>
        <p:nvPicPr>
          <p:cNvPr id="6147" name="Рисунок 61" descr="http://www.clipartkid.com/images/629/an-illustration-of-open-mouth-or-lips-talking-with-a-speech-bubble-for-rVWqeN-clipart.jpg"/>
          <p:cNvPicPr>
            <a:picLocks noChangeAspect="1" noChangeArrowheads="1"/>
          </p:cNvPicPr>
          <p:nvPr/>
        </p:nvPicPr>
        <p:blipFill>
          <a:blip r:embed="rId10" cstate="print">
            <a:extLst>
              <a:ext uri="{28A0092B-C50C-407E-A947-70E740481C1C}">
                <a14:useLocalDpi xmlns:a14="http://schemas.microsoft.com/office/drawing/2010/main" val="0"/>
              </a:ext>
            </a:extLst>
          </a:blip>
          <a:srcRect t="2335" r="1389" b="12154"/>
          <a:stretch>
            <a:fillRect/>
          </a:stretch>
        </p:blipFill>
        <p:spPr bwMode="auto">
          <a:xfrm>
            <a:off x="2546929" y="4648416"/>
            <a:ext cx="574939" cy="623799"/>
          </a:xfrm>
          <a:prstGeom prst="rect">
            <a:avLst/>
          </a:prstGeom>
          <a:noFill/>
          <a:extLst>
            <a:ext uri="{909E8E84-426E-40DD-AFC4-6F175D3DCCD1}">
              <a14:hiddenFill xmlns:a14="http://schemas.microsoft.com/office/drawing/2010/main">
                <a:solidFill>
                  <a:srgbClr val="FFFFFF"/>
                </a:solidFill>
              </a14:hiddenFill>
            </a:ext>
          </a:extLst>
        </p:spPr>
      </p:pic>
      <p:pic>
        <p:nvPicPr>
          <p:cNvPr id="6146" name="Рисунок 63" descr="https://im0-tub-ru.yandex.net/i?id=34bb1e5fa54b757a1db434cc7e243407-l&amp;n=13"/>
          <p:cNvPicPr>
            <a:picLocks noChangeAspect="1" noChangeArrowheads="1"/>
          </p:cNvPicPr>
          <p:nvPr/>
        </p:nvPicPr>
        <p:blipFill>
          <a:blip r:embed="rId11" cstate="print">
            <a:extLst>
              <a:ext uri="{28A0092B-C50C-407E-A947-70E740481C1C}">
                <a14:useLocalDpi xmlns:a14="http://schemas.microsoft.com/office/drawing/2010/main" val="0"/>
              </a:ext>
            </a:extLst>
          </a:blip>
          <a:srcRect l="23965" t="6944" r="38190" b="6766"/>
          <a:stretch>
            <a:fillRect/>
          </a:stretch>
        </p:blipFill>
        <p:spPr bwMode="auto">
          <a:xfrm>
            <a:off x="3176236" y="4648417"/>
            <a:ext cx="555503" cy="730891"/>
          </a:xfrm>
          <a:prstGeom prst="rect">
            <a:avLst/>
          </a:prstGeom>
          <a:noFill/>
          <a:extLst>
            <a:ext uri="{909E8E84-426E-40DD-AFC4-6F175D3DCCD1}">
              <a14:hiddenFill xmlns:a14="http://schemas.microsoft.com/office/drawing/2010/main">
                <a:solidFill>
                  <a:srgbClr val="FFFFFF"/>
                </a:solidFill>
              </a14:hiddenFill>
            </a:ext>
          </a:extLst>
        </p:spPr>
      </p:pic>
      <p:pic>
        <p:nvPicPr>
          <p:cNvPr id="6145" name="Рисунок 65" descr="http://static3.depositphotos.com/1001265/127/i/950/depositphotos_1275213-Handmade-straw-ha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83139" y="5521627"/>
            <a:ext cx="624525" cy="5414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313007944"/>
              </p:ext>
            </p:extLst>
          </p:nvPr>
        </p:nvGraphicFramePr>
        <p:xfrm>
          <a:off x="6013042" y="2300632"/>
          <a:ext cx="2504884" cy="3912732"/>
        </p:xfrm>
        <a:graphic>
          <a:graphicData uri="http://schemas.openxmlformats.org/drawingml/2006/table">
            <a:tbl>
              <a:tblPr firstRow="1" firstCol="1" bandRow="1"/>
              <a:tblGrid>
                <a:gridCol w="383082"/>
                <a:gridCol w="221185"/>
                <a:gridCol w="221185"/>
                <a:gridCol w="221185"/>
                <a:gridCol w="221185"/>
                <a:gridCol w="363850"/>
                <a:gridCol w="78520"/>
                <a:gridCol w="221185"/>
                <a:gridCol w="301657"/>
                <a:gridCol w="271850"/>
              </a:tblGrid>
              <a:tr h="776391">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1</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776391">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2</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90871">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endParaRPr lang="ru-RU" dirty="0"/>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688">
                <a:tc gridSpan="2">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4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776391">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5</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pic>
        <p:nvPicPr>
          <p:cNvPr id="29" name="Рисунок 28" descr="http://oscarforyou.ru/images/common/foto_steklo_36.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33787" y="4681062"/>
            <a:ext cx="549824" cy="698246"/>
          </a:xfrm>
          <a:prstGeom prst="rect">
            <a:avLst/>
          </a:prstGeom>
          <a:noFill/>
          <a:ln>
            <a:noFill/>
          </a:ln>
        </p:spPr>
      </p:pic>
      <p:pic>
        <p:nvPicPr>
          <p:cNvPr id="30" name="Рисунок 63" descr="https://im0-tub-ru.yandex.net/i?id=34bb1e5fa54b757a1db434cc7e243407-l&amp;n=13"/>
          <p:cNvPicPr>
            <a:picLocks noChangeAspect="1" noChangeArrowheads="1"/>
          </p:cNvPicPr>
          <p:nvPr/>
        </p:nvPicPr>
        <p:blipFill>
          <a:blip r:embed="rId11">
            <a:extLst>
              <a:ext uri="{28A0092B-C50C-407E-A947-70E740481C1C}">
                <a14:useLocalDpi xmlns:a14="http://schemas.microsoft.com/office/drawing/2010/main" val="0"/>
              </a:ext>
            </a:extLst>
          </a:blip>
          <a:srcRect l="23965" t="6944" r="38190" b="6766"/>
          <a:stretch>
            <a:fillRect/>
          </a:stretch>
        </p:blipFill>
        <p:spPr bwMode="auto">
          <a:xfrm>
            <a:off x="6898331" y="2328143"/>
            <a:ext cx="672242" cy="730891"/>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63" descr="https://im0-tub-ru.yandex.net/i?id=34bb1e5fa54b757a1db434cc7e243407-l&amp;n=13"/>
          <p:cNvPicPr>
            <a:picLocks noChangeAspect="1" noChangeArrowheads="1"/>
          </p:cNvPicPr>
          <p:nvPr/>
        </p:nvPicPr>
        <p:blipFill>
          <a:blip r:embed="rId11" cstate="print">
            <a:extLst>
              <a:ext uri="{28A0092B-C50C-407E-A947-70E740481C1C}">
                <a14:useLocalDpi xmlns:a14="http://schemas.microsoft.com/office/drawing/2010/main" val="0"/>
              </a:ext>
            </a:extLst>
          </a:blip>
          <a:srcRect l="23965" t="6944" r="38190" b="6766"/>
          <a:stretch>
            <a:fillRect/>
          </a:stretch>
        </p:blipFill>
        <p:spPr bwMode="auto">
          <a:xfrm>
            <a:off x="6019871" y="4664739"/>
            <a:ext cx="555503" cy="730891"/>
          </a:xfrm>
          <a:prstGeom prst="rect">
            <a:avLst/>
          </a:prstGeom>
          <a:noFill/>
          <a:extLst>
            <a:ext uri="{909E8E84-426E-40DD-AFC4-6F175D3DCCD1}">
              <a14:hiddenFill xmlns:a14="http://schemas.microsoft.com/office/drawing/2010/main">
                <a:solidFill>
                  <a:srgbClr val="FFFFFF"/>
                </a:solidFill>
              </a14:hiddenFill>
            </a:ext>
          </a:extLst>
        </p:spPr>
      </p:pic>
      <p:pic>
        <p:nvPicPr>
          <p:cNvPr id="32" name="Рисунок 31" descr="http://istkuh.narod.ru/galery/4/koryto.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47300" y="4668627"/>
            <a:ext cx="488246" cy="693648"/>
          </a:xfrm>
          <a:prstGeom prst="rect">
            <a:avLst/>
          </a:prstGeom>
          <a:noFill/>
          <a:ln>
            <a:noFill/>
          </a:ln>
        </p:spPr>
      </p:pic>
      <p:pic>
        <p:nvPicPr>
          <p:cNvPr id="33" name="Рисунок 32" descr="http://www.clipartbest.com/cliparts/9cz/Eox/9czEoxKbi.jpe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72483" y="3086545"/>
            <a:ext cx="620975" cy="764502"/>
          </a:xfrm>
          <a:prstGeom prst="rect">
            <a:avLst/>
          </a:prstGeom>
          <a:noFill/>
          <a:ln>
            <a:solidFill>
              <a:sysClr val="windowText" lastClr="000000"/>
            </a:solidFill>
          </a:ln>
        </p:spPr>
      </p:pic>
      <p:pic>
        <p:nvPicPr>
          <p:cNvPr id="34" name="Рисунок 33" descr="http://static3.depositphotos.com/1000597/111/i/950/depositphotos_1113385-Money-coins-pour-out-from-bag.jpg"/>
          <p:cNvPicPr/>
          <p:nvPr/>
        </p:nvPicPr>
        <p:blipFill rotWithShape="1">
          <a:blip r:embed="rId16" cstate="print">
            <a:extLst>
              <a:ext uri="{28A0092B-C50C-407E-A947-70E740481C1C}">
                <a14:useLocalDpi xmlns:a14="http://schemas.microsoft.com/office/drawing/2010/main" val="0"/>
              </a:ext>
            </a:extLst>
          </a:blip>
          <a:srcRect l="15555" t="21239" r="7273"/>
          <a:stretch/>
        </p:blipFill>
        <p:spPr bwMode="auto">
          <a:xfrm>
            <a:off x="7333787" y="3103454"/>
            <a:ext cx="602657" cy="743551"/>
          </a:xfrm>
          <a:prstGeom prst="rect">
            <a:avLst/>
          </a:prstGeom>
          <a:noFill/>
          <a:ln>
            <a:solidFill>
              <a:sysClr val="windowText" lastClr="000000"/>
            </a:solidFill>
          </a:ln>
          <a:extLst>
            <a:ext uri="{53640926-AAD7-44D8-BBD7-CCE9431645EC}">
              <a14:shadowObscured xmlns:a14="http://schemas.microsoft.com/office/drawing/2010/main"/>
            </a:ext>
          </a:extLst>
        </p:spPr>
      </p:pic>
      <p:pic>
        <p:nvPicPr>
          <p:cNvPr id="35" name="Рисунок 34" descr="http://master-dereva57.ru/wp-content/uploads/2016/05/Detskij-stul..-1.jpg"/>
          <p:cNvPicPr/>
          <p:nvPr/>
        </p:nvPicPr>
        <p:blipFill rotWithShape="1">
          <a:blip r:embed="rId17" cstate="print">
            <a:extLst>
              <a:ext uri="{28A0092B-C50C-407E-A947-70E740481C1C}">
                <a14:useLocalDpi xmlns:a14="http://schemas.microsoft.com/office/drawing/2010/main" val="0"/>
              </a:ext>
            </a:extLst>
          </a:blip>
          <a:srcRect l="17200" t="4000" r="20000" b="5600"/>
          <a:stretch/>
        </p:blipFill>
        <p:spPr bwMode="auto">
          <a:xfrm>
            <a:off x="6639063" y="4715148"/>
            <a:ext cx="573307" cy="647127"/>
          </a:xfrm>
          <a:prstGeom prst="rect">
            <a:avLst/>
          </a:prstGeom>
          <a:noFill/>
          <a:ln>
            <a:noFill/>
          </a:ln>
          <a:extLst>
            <a:ext uri="{53640926-AAD7-44D8-BBD7-CCE9431645EC}">
              <a14:shadowObscured xmlns:a14="http://schemas.microsoft.com/office/drawing/2010/main"/>
            </a:ext>
          </a:extLst>
        </p:spPr>
      </p:pic>
      <p:pic>
        <p:nvPicPr>
          <p:cNvPr id="36" name="Рисунок 35" descr="старуха-царица и старик"/>
          <p:cNvPicPr/>
          <p:nvPr/>
        </p:nvPicPr>
        <p:blipFill rotWithShape="1">
          <a:blip r:embed="rId18" cstate="print">
            <a:extLst>
              <a:ext uri="{28A0092B-C50C-407E-A947-70E740481C1C}">
                <a14:useLocalDpi xmlns:a14="http://schemas.microsoft.com/office/drawing/2010/main" val="0"/>
              </a:ext>
            </a:extLst>
          </a:blip>
          <a:srcRect l="11715" r="6117" b="6110"/>
          <a:stretch/>
        </p:blipFill>
        <p:spPr bwMode="auto">
          <a:xfrm>
            <a:off x="7770911" y="3857635"/>
            <a:ext cx="417500" cy="754252"/>
          </a:xfrm>
          <a:prstGeom prst="rect">
            <a:avLst/>
          </a:prstGeom>
          <a:noFill/>
          <a:ln>
            <a:noFill/>
          </a:ln>
          <a:extLst>
            <a:ext uri="{53640926-AAD7-44D8-BBD7-CCE9431645EC}">
              <a14:shadowObscured xmlns:a14="http://schemas.microsoft.com/office/drawing/2010/main"/>
            </a:ext>
          </a:extLst>
        </p:spPr>
      </p:pic>
      <p:pic>
        <p:nvPicPr>
          <p:cNvPr id="38" name="Рисунок 37" descr="https://im0-tub-ru.yandex.net/i?id=52e54661327bfe566167031f74221a82-l&amp;n=13"/>
          <p:cNvPicPr/>
          <p:nvPr/>
        </p:nvPicPr>
        <p:blipFill rotWithShape="1">
          <a:blip r:embed="rId19" cstate="print">
            <a:extLst>
              <a:ext uri="{28A0092B-C50C-407E-A947-70E740481C1C}">
                <a14:useLocalDpi xmlns:a14="http://schemas.microsoft.com/office/drawing/2010/main" val="0"/>
              </a:ext>
            </a:extLst>
          </a:blip>
          <a:srcRect l="10779" t="6572" r="14970" b="7153"/>
          <a:stretch/>
        </p:blipFill>
        <p:spPr bwMode="auto">
          <a:xfrm>
            <a:off x="7008258" y="5504604"/>
            <a:ext cx="535841" cy="655440"/>
          </a:xfrm>
          <a:prstGeom prst="rect">
            <a:avLst/>
          </a:prstGeom>
          <a:noFill/>
          <a:ln>
            <a:solidFill>
              <a:sysClr val="window" lastClr="FFFFFF"/>
            </a:solidFill>
          </a:ln>
          <a:extLst>
            <a:ext uri="{53640926-AAD7-44D8-BBD7-CCE9431645EC}">
              <a14:shadowObscured xmlns:a14="http://schemas.microsoft.com/office/drawing/2010/main"/>
            </a:ext>
          </a:extLst>
        </p:spPr>
      </p:pic>
      <p:cxnSp>
        <p:nvCxnSpPr>
          <p:cNvPr id="40" name="Прямая соединительная линия 39"/>
          <p:cNvCxnSpPr/>
          <p:nvPr/>
        </p:nvCxnSpPr>
        <p:spPr>
          <a:xfrm>
            <a:off x="7027282" y="5623131"/>
            <a:ext cx="476403" cy="363442"/>
          </a:xfrm>
          <a:prstGeom prst="line">
            <a:avLst/>
          </a:prstGeom>
          <a:noFill/>
          <a:ln w="76200" cap="flat" cmpd="sng" algn="ctr">
            <a:solidFill>
              <a:srgbClr val="FF0000"/>
            </a:solidFill>
            <a:prstDash val="solid"/>
            <a:miter lim="800000"/>
          </a:ln>
          <a:effectLst/>
        </p:spPr>
      </p:cxnSp>
      <p:pic>
        <p:nvPicPr>
          <p:cNvPr id="42" name="Рисунок 41" descr="Старуха пряла свою пряжу"/>
          <p:cNvPicPr/>
          <p:nvPr/>
        </p:nvPicPr>
        <p:blipFill rotWithShape="1">
          <a:blip r:embed="rId20" cstate="print">
            <a:extLst>
              <a:ext uri="{28A0092B-C50C-407E-A947-70E740481C1C}">
                <a14:useLocalDpi xmlns:a14="http://schemas.microsoft.com/office/drawing/2010/main" val="0"/>
              </a:ext>
            </a:extLst>
          </a:blip>
          <a:srcRect l="12313" t="48351" r="48144" b="9671"/>
          <a:stretch/>
        </p:blipFill>
        <p:spPr bwMode="auto">
          <a:xfrm>
            <a:off x="6449912" y="3857635"/>
            <a:ext cx="558346" cy="770127"/>
          </a:xfrm>
          <a:prstGeom prst="rect">
            <a:avLst/>
          </a:prstGeom>
          <a:noFill/>
          <a:ln>
            <a:solidFill>
              <a:sysClr val="windowText" lastClr="000000"/>
            </a:solidFill>
          </a:ln>
          <a:extLst>
            <a:ext uri="{53640926-AAD7-44D8-BBD7-CCE9431645EC}">
              <a14:shadowObscured xmlns:a14="http://schemas.microsoft.com/office/drawing/2010/main"/>
            </a:ext>
          </a:extLst>
        </p:spPr>
      </p:pic>
      <p:pic>
        <p:nvPicPr>
          <p:cNvPr id="43" name="Рисунок 42" descr="http://www.clipartkid.com/images/629/an-illustration-of-open-mouth-or-lips-talking-with-a-speech-bubble-for-rVWqeN-clipart.jpg"/>
          <p:cNvPicPr/>
          <p:nvPr/>
        </p:nvPicPr>
        <p:blipFill rotWithShape="1">
          <a:blip r:embed="rId21" cstate="print">
            <a:extLst>
              <a:ext uri="{28A0092B-C50C-407E-A947-70E740481C1C}">
                <a14:useLocalDpi xmlns:a14="http://schemas.microsoft.com/office/drawing/2010/main" val="0"/>
              </a:ext>
            </a:extLst>
          </a:blip>
          <a:srcRect t="2334" r="1388" b="12153"/>
          <a:stretch/>
        </p:blipFill>
        <p:spPr bwMode="auto">
          <a:xfrm>
            <a:off x="7176675" y="3895564"/>
            <a:ext cx="458440" cy="6602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663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002125" cy="1320800"/>
          </a:xfrm>
        </p:spPr>
        <p:txBody>
          <a:bodyPr/>
          <a:lstStyle/>
          <a:p>
            <a:r>
              <a:rPr lang="ru-RU" b="1" dirty="0">
                <a:solidFill>
                  <a:srgbClr val="90C226"/>
                </a:solidFill>
              </a:rPr>
              <a:t>Задание «Отгадай </a:t>
            </a:r>
            <a:r>
              <a:rPr lang="ru-RU" b="1" dirty="0" err="1">
                <a:solidFill>
                  <a:srgbClr val="90C226"/>
                </a:solidFill>
              </a:rPr>
              <a:t>синквейн</a:t>
            </a:r>
            <a:r>
              <a:rPr lang="ru-RU" b="1" dirty="0">
                <a:solidFill>
                  <a:srgbClr val="90C226"/>
                </a:solidFill>
              </a:rPr>
              <a:t> – загадку»</a:t>
            </a:r>
            <a:endParaRPr lang="ru-RU" dirty="0"/>
          </a:p>
        </p:txBody>
      </p:sp>
      <p:sp>
        <p:nvSpPr>
          <p:cNvPr id="3" name="Объект 2"/>
          <p:cNvSpPr>
            <a:spLocks noGrp="1"/>
          </p:cNvSpPr>
          <p:nvPr>
            <p:ph sz="half" idx="1"/>
          </p:nvPr>
        </p:nvSpPr>
        <p:spPr>
          <a:xfrm>
            <a:off x="677334" y="1425146"/>
            <a:ext cx="4184035" cy="5025081"/>
          </a:xfrm>
          <a:ln>
            <a:solidFill>
              <a:schemeClr val="accent2"/>
            </a:solidFill>
          </a:ln>
        </p:spPr>
        <p:txBody>
          <a:bodyPr/>
          <a:lstStyle/>
          <a:p>
            <a:pPr marL="0" indent="0" algn="ctr">
              <a:spcAft>
                <a:spcPts val="800"/>
              </a:spcAft>
              <a:buNone/>
            </a:pPr>
            <a: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sz="24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i="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2.Синее</a:t>
            </a:r>
            <a: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бескрайнее</a:t>
            </a:r>
            <a:r>
              <a:rPr lang="ru-RU" sz="24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Волнуется, бушует, </a:t>
            </a:r>
            <a:r>
              <a:rPr lang="ru-RU" sz="24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плещется</a:t>
            </a:r>
            <a:r>
              <a:rPr lang="ru-RU" sz="2400" i="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ru-RU"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Ветер по нему гуляет и кораблик </a:t>
            </a:r>
            <a:r>
              <a:rPr lang="ru-RU" sz="24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подгоняет.</a:t>
            </a:r>
            <a:r>
              <a:rPr lang="ru-RU" sz="2400" i="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ru-RU" sz="2400" i="1" dirty="0" smtClean="0">
                <a:solidFill>
                  <a:srgbClr val="FF0000"/>
                </a:solidFill>
                <a:latin typeface="Times New Roman" panose="02020603050405020304" pitchFamily="18" charset="0"/>
                <a:ea typeface="Times New Roman" panose="02020603050405020304" pitchFamily="18" charset="0"/>
              </a:rPr>
              <a:t>5</a:t>
            </a:r>
            <a:r>
              <a:rPr lang="ru-RU" sz="2400" i="1" dirty="0">
                <a:solidFill>
                  <a:srgbClr val="FF0000"/>
                </a:solidFill>
                <a:latin typeface="Times New Roman" panose="02020603050405020304" pitchFamily="18" charset="0"/>
                <a:ea typeface="Times New Roman" panose="02020603050405020304" pitchFamily="18" charset="0"/>
              </a:rPr>
              <a:t>. Неживая природа. </a:t>
            </a:r>
            <a:endParaRPr lang="ru-RU" sz="2400" i="1" dirty="0" smtClean="0">
              <a:solidFill>
                <a:srgbClr val="FF0000"/>
              </a:solidFill>
              <a:latin typeface="Times New Roman" panose="02020603050405020304" pitchFamily="18" charset="0"/>
              <a:ea typeface="Times New Roman" panose="02020603050405020304" pitchFamily="18" charset="0"/>
            </a:endParaRPr>
          </a:p>
          <a:p>
            <a:pPr marL="0" indent="0" algn="ctr">
              <a:lnSpc>
                <a:spcPct val="107000"/>
              </a:lnSpc>
              <a:spcAft>
                <a:spcPts val="800"/>
              </a:spcAft>
              <a:buNone/>
            </a:pPr>
            <a:endParaRPr lang="ru-RU" sz="2400" i="1" dirty="0">
              <a:solidFill>
                <a:srgbClr val="FF0000"/>
              </a:solidFill>
              <a:latin typeface="Times New Roman" panose="02020603050405020304" pitchFamily="18" charset="0"/>
              <a:ea typeface="Times New Roman" panose="02020603050405020304" pitchFamily="18" charset="0"/>
            </a:endParaRPr>
          </a:p>
          <a:p>
            <a:endParaRPr lang="ru-RU" dirty="0"/>
          </a:p>
        </p:txBody>
      </p:sp>
      <p:sp>
        <p:nvSpPr>
          <p:cNvPr id="4" name="Объект 3"/>
          <p:cNvSpPr>
            <a:spLocks noGrp="1"/>
          </p:cNvSpPr>
          <p:nvPr>
            <p:ph sz="half" idx="2"/>
          </p:nvPr>
        </p:nvSpPr>
        <p:spPr>
          <a:xfrm>
            <a:off x="5089970" y="1425147"/>
            <a:ext cx="4184034" cy="5025080"/>
          </a:xfrm>
          <a:ln>
            <a:solidFill>
              <a:schemeClr val="accent2"/>
            </a:solidFill>
          </a:ln>
        </p:spPr>
        <p:txBody>
          <a:bodyPr/>
          <a:lstStyle/>
          <a:p>
            <a:pPr marL="0" indent="0" algn="ctr">
              <a:spcAft>
                <a:spcPts val="800"/>
              </a:spcAft>
              <a:buNone/>
            </a:pPr>
            <a:r>
              <a:rPr lang="ru-RU"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ru-RU"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u-RU"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sz="2400"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2.Деревянное, разбитое.</a:t>
            </a:r>
            <a:r>
              <a:rPr lang="ru-RU"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sz="2400"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3.Рассохлось</a:t>
            </a:r>
            <a:r>
              <a:rPr lang="ru-RU"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треснуло, </a:t>
            </a:r>
            <a:r>
              <a:rPr lang="ru-RU"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прогнило.</a:t>
            </a:r>
            <a:r>
              <a:rPr lang="ru-RU" sz="2400"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4.Странная </a:t>
            </a:r>
            <a:r>
              <a:rPr lang="ru-RU"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посуда для стирки и </a:t>
            </a:r>
            <a:r>
              <a:rPr lang="ru-RU" sz="24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купания.</a:t>
            </a:r>
            <a:r>
              <a:rPr lang="ru-RU" sz="2400"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sz="24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5.Домашняя утварь.</a:t>
            </a:r>
            <a:endParaRPr lang="ru-RU"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descr="http://25mb.ru/img/picture/Oct/24/877a054fe95e6aee998a00f2d878d53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6742" y="4322092"/>
            <a:ext cx="2676525" cy="1904365"/>
          </a:xfrm>
          <a:prstGeom prst="rect">
            <a:avLst/>
          </a:prstGeom>
          <a:noFill/>
          <a:ln>
            <a:noFill/>
          </a:ln>
        </p:spPr>
      </p:pic>
      <p:pic>
        <p:nvPicPr>
          <p:cNvPr id="6" name="Рисунок 5"/>
          <p:cNvPicPr>
            <a:picLocks noChangeAspect="1"/>
          </p:cNvPicPr>
          <p:nvPr/>
        </p:nvPicPr>
        <p:blipFill>
          <a:blip r:embed="rId3"/>
          <a:stretch>
            <a:fillRect/>
          </a:stretch>
        </p:blipFill>
        <p:spPr>
          <a:xfrm rot="-5400000">
            <a:off x="6231496" y="3811373"/>
            <a:ext cx="1799575" cy="2821013"/>
          </a:xfrm>
          <a:prstGeom prst="rect">
            <a:avLst/>
          </a:prstGeom>
        </p:spPr>
      </p:pic>
    </p:spTree>
    <p:extLst>
      <p:ext uri="{BB962C8B-B14F-4D97-AF65-F5344CB8AC3E}">
        <p14:creationId xmlns:p14="http://schemas.microsoft.com/office/powerpoint/2010/main" val="144204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499" y="296561"/>
            <a:ext cx="9263905" cy="2281881"/>
          </a:xfrm>
        </p:spPr>
        <p:txBody>
          <a:bodyPr>
            <a:noAutofit/>
          </a:bodyPr>
          <a:lstStyle/>
          <a:p>
            <a:pPr>
              <a:lnSpc>
                <a:spcPct val="150000"/>
              </a:lnSpc>
            </a:pPr>
            <a:r>
              <a:rPr lang="ru-RU" sz="2400" b="1" dirty="0" smtClean="0">
                <a:solidFill>
                  <a:srgbClr val="FF0000"/>
                </a:solidFill>
                <a:latin typeface="Calibri" panose="020F0502020204030204" pitchFamily="34" charset="0"/>
              </a:rPr>
              <a:t>6 этап.  </a:t>
            </a:r>
            <a:r>
              <a:rPr lang="ru-RU" sz="2400" dirty="0" smtClean="0">
                <a:solidFill>
                  <a:schemeClr val="tx1"/>
                </a:solidFill>
                <a:latin typeface="Calibri" panose="020F0502020204030204" pitchFamily="34" charset="0"/>
              </a:rPr>
              <a:t>В дальнейшем предполагается</a:t>
            </a:r>
            <a:r>
              <a:rPr lang="ru-RU" sz="2400" dirty="0">
                <a:solidFill>
                  <a:schemeClr val="tx1"/>
                </a:solidFill>
                <a:latin typeface="Calibri" panose="020F0502020204030204" pitchFamily="34" charset="0"/>
              </a:rPr>
              <a:t> </a:t>
            </a:r>
            <a:r>
              <a:rPr lang="ru-RU" sz="2400" dirty="0" smtClean="0">
                <a:solidFill>
                  <a:schemeClr val="tx1"/>
                </a:solidFill>
                <a:latin typeface="Calibri" panose="020F0502020204030204" pitchFamily="34" charset="0"/>
              </a:rPr>
              <a:t>обучить детей </a:t>
            </a:r>
            <a:r>
              <a:rPr lang="ru-RU" sz="2400" dirty="0">
                <a:solidFill>
                  <a:schemeClr val="tx1"/>
                </a:solidFill>
                <a:latin typeface="Calibri" panose="020F0502020204030204" pitchFamily="34" charset="0"/>
              </a:rPr>
              <a:t>самостоятельной работе по составлению </a:t>
            </a:r>
            <a:r>
              <a:rPr lang="ru-RU" sz="2400" dirty="0" err="1">
                <a:solidFill>
                  <a:schemeClr val="tx1"/>
                </a:solidFill>
                <a:latin typeface="Calibri" panose="020F0502020204030204" pitchFamily="34" charset="0"/>
              </a:rPr>
              <a:t>синквейна</a:t>
            </a:r>
            <a:r>
              <a:rPr lang="ru-RU" sz="2400" dirty="0">
                <a:solidFill>
                  <a:schemeClr val="tx1"/>
                </a:solidFill>
                <a:latin typeface="Calibri" panose="020F0502020204030204" pitchFamily="34" charset="0"/>
              </a:rPr>
              <a:t> с опорой на </a:t>
            </a:r>
            <a:r>
              <a:rPr lang="ru-RU" sz="2400" dirty="0" smtClean="0">
                <a:solidFill>
                  <a:schemeClr val="tx1"/>
                </a:solidFill>
                <a:latin typeface="Calibri" panose="020F0502020204030204" pitchFamily="34" charset="0"/>
              </a:rPr>
              <a:t>алгоритм-модель путем </a:t>
            </a:r>
            <a:r>
              <a:rPr lang="ru-RU" sz="2400" i="1" dirty="0" smtClean="0">
                <a:solidFill>
                  <a:schemeClr val="accent2"/>
                </a:solidFill>
                <a:latin typeface="Calibri" panose="020F0502020204030204" pitchFamily="34" charset="0"/>
              </a:rPr>
              <a:t>прорисовывания опорных рисунков – символов</a:t>
            </a:r>
            <a:r>
              <a:rPr lang="ru-RU" sz="2400" dirty="0" smtClean="0">
                <a:solidFill>
                  <a:schemeClr val="tx1"/>
                </a:solidFill>
                <a:latin typeface="Calibri" panose="020F0502020204030204" pitchFamily="34" charset="0"/>
              </a:rPr>
              <a:t>.</a:t>
            </a:r>
            <a:br>
              <a:rPr lang="ru-RU" sz="2400" dirty="0" smtClean="0">
                <a:solidFill>
                  <a:schemeClr val="tx1"/>
                </a:solidFill>
                <a:latin typeface="Calibri" panose="020F0502020204030204" pitchFamily="34" charset="0"/>
              </a:rPr>
            </a:br>
            <a:endParaRPr lang="ru-RU" sz="2400" dirty="0">
              <a:solidFill>
                <a:schemeClr val="tx1"/>
              </a:solidFill>
              <a:latin typeface="Calibri" panose="020F0502020204030204" pitchFamily="34" charset="0"/>
            </a:endParaRPr>
          </a:p>
        </p:txBody>
      </p:sp>
      <p:sp>
        <p:nvSpPr>
          <p:cNvPr id="3" name="Объект 2"/>
          <p:cNvSpPr>
            <a:spLocks noGrp="1"/>
          </p:cNvSpPr>
          <p:nvPr>
            <p:ph sz="half" idx="1"/>
          </p:nvPr>
        </p:nvSpPr>
        <p:spPr>
          <a:xfrm>
            <a:off x="677334" y="3707027"/>
            <a:ext cx="7914731" cy="2334334"/>
          </a:xfrm>
        </p:spPr>
        <p:txBody>
          <a:bodyPr>
            <a:normAutofit lnSpcReduction="10000"/>
          </a:bodyPr>
          <a:lstStyle/>
          <a:p>
            <a:pPr marL="0" indent="0" algn="ctr">
              <a:buNone/>
            </a:pPr>
            <a:r>
              <a:rPr lang="ru-RU" sz="2400" b="1" i="1" dirty="0" err="1" smtClean="0">
                <a:solidFill>
                  <a:srgbClr val="FF0000"/>
                </a:solidFill>
              </a:rPr>
              <a:t>Синквейн</a:t>
            </a:r>
            <a:r>
              <a:rPr lang="ru-RU" sz="2400" b="1" i="1" dirty="0" smtClean="0">
                <a:solidFill>
                  <a:srgbClr val="FF0000"/>
                </a:solidFill>
              </a:rPr>
              <a:t>.</a:t>
            </a:r>
          </a:p>
          <a:p>
            <a:pPr marL="0" indent="0" algn="ctr">
              <a:buNone/>
            </a:pPr>
            <a:r>
              <a:rPr lang="ru-RU" sz="2400" b="1" i="1" dirty="0" smtClean="0"/>
              <a:t>Творческий, активизирующий. </a:t>
            </a:r>
            <a:endParaRPr lang="ru-RU" sz="2400" dirty="0" smtClean="0"/>
          </a:p>
          <a:p>
            <a:pPr marL="0" indent="0" algn="ctr">
              <a:buNone/>
            </a:pPr>
            <a:r>
              <a:rPr lang="ru-RU" sz="2400" b="1" i="1" dirty="0" smtClean="0"/>
              <a:t> </a:t>
            </a:r>
            <a:r>
              <a:rPr lang="ru-RU" sz="2400" b="1" i="1" dirty="0"/>
              <a:t>Развивает, обогащает, уточняет. </a:t>
            </a:r>
            <a:endParaRPr lang="ru-RU" sz="2400" dirty="0"/>
          </a:p>
          <a:p>
            <a:pPr marL="0" indent="0" algn="ctr">
              <a:buNone/>
            </a:pPr>
            <a:r>
              <a:rPr lang="ru-RU" sz="2400" b="1" i="1" dirty="0"/>
              <a:t> Помогает учиться. </a:t>
            </a:r>
            <a:endParaRPr lang="ru-RU" sz="2400" dirty="0"/>
          </a:p>
          <a:p>
            <a:pPr marL="0" indent="0" algn="ctr">
              <a:buNone/>
            </a:pPr>
            <a:r>
              <a:rPr lang="ru-RU" sz="2400" b="1" dirty="0" smtClean="0"/>
              <a:t> </a:t>
            </a:r>
            <a:r>
              <a:rPr lang="ru-RU" sz="2400" b="1" dirty="0"/>
              <a:t>Метод.</a:t>
            </a:r>
            <a:endParaRPr lang="ru-RU" sz="2400" dirty="0"/>
          </a:p>
          <a:p>
            <a:pPr marL="0" indent="0">
              <a:buNone/>
            </a:pPr>
            <a:endParaRPr lang="ru-RU" sz="2200" dirty="0">
              <a:latin typeface="Calibri" panose="020F0502020204030204" pitchFamily="34" charset="0"/>
            </a:endParaRPr>
          </a:p>
        </p:txBody>
      </p:sp>
    </p:spTree>
    <p:extLst>
      <p:ext uri="{BB962C8B-B14F-4D97-AF65-F5344CB8AC3E}">
        <p14:creationId xmlns:p14="http://schemas.microsoft.com/office/powerpoint/2010/main" val="166426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4" y="609600"/>
            <a:ext cx="8596668" cy="848497"/>
          </a:xfrm>
        </p:spPr>
        <p:txBody>
          <a:bodyPr/>
          <a:lstStyle/>
          <a:p>
            <a:r>
              <a:rPr lang="ru-RU" b="1" dirty="0">
                <a:latin typeface="Calibri" panose="020F0502020204030204" pitchFamily="34" charset="0"/>
              </a:rPr>
              <a:t>Вывод:</a:t>
            </a:r>
            <a:endParaRPr lang="ru-RU" dirty="0"/>
          </a:p>
        </p:txBody>
      </p:sp>
      <p:sp>
        <p:nvSpPr>
          <p:cNvPr id="6" name="Объект 5"/>
          <p:cNvSpPr>
            <a:spLocks noGrp="1"/>
          </p:cNvSpPr>
          <p:nvPr>
            <p:ph idx="1"/>
          </p:nvPr>
        </p:nvSpPr>
        <p:spPr>
          <a:xfrm>
            <a:off x="743236" y="1219199"/>
            <a:ext cx="9842386" cy="4522573"/>
          </a:xfrm>
        </p:spPr>
        <p:txBody>
          <a:bodyPr>
            <a:noAutofit/>
          </a:bodyPr>
          <a:lstStyle/>
          <a:p>
            <a:pPr marL="0" indent="0">
              <a:lnSpc>
                <a:spcPct val="150000"/>
              </a:lnSpc>
              <a:buNone/>
            </a:pPr>
            <a:r>
              <a:rPr lang="ru-RU" sz="2400" dirty="0" smtClean="0">
                <a:latin typeface="Calibri" panose="020F0502020204030204" pitchFamily="34" charset="0"/>
              </a:rPr>
              <a:t>Технология </a:t>
            </a:r>
            <a:r>
              <a:rPr lang="ru-RU" sz="2400" dirty="0">
                <a:latin typeface="Calibri" panose="020F0502020204030204" pitchFamily="34" charset="0"/>
              </a:rPr>
              <a:t>«</a:t>
            </a:r>
            <a:r>
              <a:rPr lang="ru-RU" sz="2400" dirty="0" err="1">
                <a:latin typeface="Calibri" panose="020F0502020204030204" pitchFamily="34" charset="0"/>
              </a:rPr>
              <a:t>Синквейна</a:t>
            </a:r>
            <a:r>
              <a:rPr lang="ru-RU" sz="2400" dirty="0" smtClean="0">
                <a:latin typeface="Calibri" panose="020F0502020204030204" pitchFamily="34" charset="0"/>
              </a:rPr>
              <a:t>» является </a:t>
            </a:r>
            <a:r>
              <a:rPr lang="ru-RU" sz="2400" dirty="0">
                <a:latin typeface="Calibri" panose="020F0502020204030204" pitchFamily="34" charset="0"/>
              </a:rPr>
              <a:t>одним из эффективных методов развития речемыслительной деятельности </a:t>
            </a:r>
            <a:r>
              <a:rPr lang="ru-RU" sz="2400" dirty="0" smtClean="0">
                <a:latin typeface="Calibri" panose="020F0502020204030204" pitchFamily="34" charset="0"/>
              </a:rPr>
              <a:t>ребенка</a:t>
            </a:r>
            <a:r>
              <a:rPr lang="ru-RU" sz="2400" dirty="0" smtClean="0">
                <a:latin typeface="Calibri" panose="020F0502020204030204" pitchFamily="34" charset="0"/>
              </a:rPr>
              <a:t>, органично </a:t>
            </a:r>
            <a:r>
              <a:rPr lang="ru-RU" sz="2400" dirty="0">
                <a:latin typeface="Calibri" panose="020F0502020204030204" pitchFamily="34" charset="0"/>
              </a:rPr>
              <a:t>вписывается в работу по развитию лексико-грамматических категорий, способствует обогащению и актуализации словаря, уточняет содержание понятий, дает возможность педагогу оценить уровень усвоения ребенком пройденного материала, носит характер комплексного воздействия, не только развивая речь, но способствуя развитию высших психических функций (памяти, внимания, мышления), позволяет ребенку быть активным, творческим участником образовательного процесса</a:t>
            </a:r>
            <a:r>
              <a:rPr lang="ru-RU" sz="2400" dirty="0" smtClean="0">
                <a:latin typeface="Calibri" panose="020F0502020204030204" pitchFamily="34" charset="0"/>
              </a:rPr>
              <a:t>.</a:t>
            </a:r>
            <a:endParaRPr lang="ru-RU" sz="2400" dirty="0">
              <a:latin typeface="Calibri" panose="020F0502020204030204" pitchFamily="34" charset="0"/>
            </a:endParaRPr>
          </a:p>
        </p:txBody>
      </p:sp>
    </p:spTree>
    <p:extLst>
      <p:ext uri="{BB962C8B-B14F-4D97-AF65-F5344CB8AC3E}">
        <p14:creationId xmlns:p14="http://schemas.microsoft.com/office/powerpoint/2010/main" val="207360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16692"/>
          </a:xfrm>
        </p:spPr>
        <p:txBody>
          <a:bodyPr/>
          <a:lstStyle/>
          <a:p>
            <a:r>
              <a:rPr lang="ru-RU" b="1" dirty="0"/>
              <a:t>Перспектива:</a:t>
            </a:r>
            <a:endParaRPr lang="ru-RU" dirty="0"/>
          </a:p>
        </p:txBody>
      </p:sp>
      <p:sp>
        <p:nvSpPr>
          <p:cNvPr id="3" name="Объект 2"/>
          <p:cNvSpPr>
            <a:spLocks noGrp="1"/>
          </p:cNvSpPr>
          <p:nvPr>
            <p:ph idx="1"/>
          </p:nvPr>
        </p:nvSpPr>
        <p:spPr>
          <a:xfrm>
            <a:off x="578480" y="1410946"/>
            <a:ext cx="8596668" cy="3880773"/>
          </a:xfrm>
        </p:spPr>
        <p:txBody>
          <a:bodyPr/>
          <a:lstStyle/>
          <a:p>
            <a:pPr marL="0" indent="0">
              <a:lnSpc>
                <a:spcPct val="150000"/>
              </a:lnSpc>
              <a:buNone/>
            </a:pPr>
            <a:r>
              <a:rPr lang="ru-RU" b="1" dirty="0" smtClean="0"/>
              <a:t> </a:t>
            </a:r>
            <a:r>
              <a:rPr lang="ru-RU" sz="2400" dirty="0" smtClean="0">
                <a:latin typeface="Calibri" panose="020F0502020204030204" pitchFamily="34" charset="0"/>
              </a:rPr>
              <a:t>- методическое </a:t>
            </a:r>
            <a:r>
              <a:rPr lang="ru-RU" sz="2400" dirty="0">
                <a:latin typeface="Calibri" panose="020F0502020204030204" pitchFamily="34" charset="0"/>
              </a:rPr>
              <a:t>оформление</a:t>
            </a:r>
            <a:r>
              <a:rPr lang="ru-RU" sz="2400" b="1" dirty="0">
                <a:latin typeface="Calibri" panose="020F0502020204030204" pitchFamily="34" charset="0"/>
              </a:rPr>
              <a:t> </a:t>
            </a:r>
            <a:r>
              <a:rPr lang="ru-RU" sz="2400" dirty="0">
                <a:latin typeface="Calibri" panose="020F0502020204030204" pitchFamily="34" charset="0"/>
              </a:rPr>
              <a:t>инновационной методики </a:t>
            </a:r>
            <a:r>
              <a:rPr lang="ru-RU" sz="2400" dirty="0" err="1">
                <a:latin typeface="Calibri" panose="020F0502020204030204" pitchFamily="34" charset="0"/>
              </a:rPr>
              <a:t>Синквейн</a:t>
            </a:r>
            <a:r>
              <a:rPr lang="ru-RU" sz="2400" dirty="0">
                <a:latin typeface="Calibri" panose="020F0502020204030204" pitchFamily="34" charset="0"/>
              </a:rPr>
              <a:t> с дальнейшим внедрением в педагогическую практику работы со старшими дошкольниками;</a:t>
            </a:r>
          </a:p>
          <a:p>
            <a:pPr marL="0" indent="0">
              <a:lnSpc>
                <a:spcPct val="150000"/>
              </a:lnSpc>
              <a:buNone/>
            </a:pPr>
            <a:r>
              <a:rPr lang="ru-RU" sz="2400" dirty="0">
                <a:latin typeface="Calibri" panose="020F0502020204030204" pitchFamily="34" charset="0"/>
              </a:rPr>
              <a:t>-</a:t>
            </a:r>
            <a:r>
              <a:rPr lang="ru-RU" sz="2400" dirty="0" smtClean="0">
                <a:latin typeface="Calibri" panose="020F0502020204030204" pitchFamily="34" charset="0"/>
              </a:rPr>
              <a:t>внедрение </a:t>
            </a:r>
            <a:r>
              <a:rPr lang="ru-RU" sz="2400" dirty="0">
                <a:latin typeface="Calibri" panose="020F0502020204030204" pitchFamily="34" charset="0"/>
              </a:rPr>
              <a:t>в практику работы с детьми других инновационных технологий по развитию речемыслительной деятельности</a:t>
            </a:r>
          </a:p>
          <a:p>
            <a:pPr marL="0" indent="0">
              <a:lnSpc>
                <a:spcPct val="150000"/>
              </a:lnSpc>
              <a:buNone/>
            </a:pPr>
            <a:r>
              <a:rPr lang="ru-RU" sz="2400" dirty="0" smtClean="0">
                <a:latin typeface="Calibri" panose="020F0502020204030204" pitchFamily="34" charset="0"/>
              </a:rPr>
              <a:t>(«Шесть шляп мышления», «Карты </a:t>
            </a:r>
            <a:r>
              <a:rPr lang="ru-RU" sz="2400" dirty="0" err="1" smtClean="0">
                <a:latin typeface="Calibri" panose="020F0502020204030204" pitchFamily="34" charset="0"/>
              </a:rPr>
              <a:t>Проппа</a:t>
            </a:r>
            <a:r>
              <a:rPr lang="ru-RU" sz="2400" dirty="0" smtClean="0">
                <a:latin typeface="Calibri" panose="020F0502020204030204" pitchFamily="34" charset="0"/>
              </a:rPr>
              <a:t>»). </a:t>
            </a:r>
            <a:endParaRPr lang="ru-RU" sz="2400" dirty="0">
              <a:latin typeface="Calibri" panose="020F0502020204030204" pitchFamily="34" charset="0"/>
            </a:endParaRPr>
          </a:p>
          <a:p>
            <a:pPr>
              <a:lnSpc>
                <a:spcPct val="150000"/>
              </a:lnSpc>
            </a:pPr>
            <a:endParaRPr lang="ru-RU" dirty="0"/>
          </a:p>
        </p:txBody>
      </p:sp>
    </p:spTree>
    <p:extLst>
      <p:ext uri="{BB962C8B-B14F-4D97-AF65-F5344CB8AC3E}">
        <p14:creationId xmlns:p14="http://schemas.microsoft.com/office/powerpoint/2010/main" val="399196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0888" y="806272"/>
            <a:ext cx="8653112" cy="4375557"/>
          </a:xfrm>
          <a:prstGeom prst="rect">
            <a:avLst/>
          </a:prstGeom>
        </p:spPr>
        <p:txBody>
          <a:bodyPr wrap="square" anchor="ctr">
            <a:spAutoFit/>
          </a:bodyPr>
          <a:lstStyle/>
          <a:p>
            <a:pPr>
              <a:spcAft>
                <a:spcPts val="1000"/>
              </a:spcAft>
            </a:pPr>
            <a:r>
              <a:rPr lang="ru-RU" sz="2000" b="1" dirty="0" smtClean="0">
                <a:effectLst/>
                <a:latin typeface="Calibri" panose="020F0502020204030204" pitchFamily="34" charset="0"/>
                <a:ea typeface="Calibri" panose="020F0502020204030204" pitchFamily="34" charset="0"/>
                <a:cs typeface="Times New Roman" panose="02020603050405020304" pitchFamily="18" charset="0"/>
              </a:rPr>
              <a:t>Актуальность и целесообразность </a:t>
            </a:r>
            <a:r>
              <a:rPr lang="ru-RU" sz="2000" dirty="0" smtClean="0">
                <a:effectLst/>
                <a:latin typeface="Calibri" panose="020F0502020204030204" pitchFamily="34" charset="0"/>
                <a:ea typeface="Calibri" panose="020F0502020204030204" pitchFamily="34" charset="0"/>
                <a:cs typeface="Times New Roman" panose="02020603050405020304" pitchFamily="18" charset="0"/>
              </a:rPr>
              <a:t>использования  </a:t>
            </a:r>
            <a:r>
              <a:rPr lang="ru-RU" sz="2000" dirty="0" err="1" smtClean="0">
                <a:effectLst/>
                <a:latin typeface="Calibri" panose="020F0502020204030204" pitchFamily="34" charset="0"/>
                <a:ea typeface="Calibri" panose="020F0502020204030204" pitchFamily="34" charset="0"/>
                <a:cs typeface="Times New Roman" panose="02020603050405020304" pitchFamily="18" charset="0"/>
              </a:rPr>
              <a:t>синквейна</a:t>
            </a:r>
            <a:r>
              <a:rPr lang="ru-RU" sz="2000" dirty="0" smtClean="0">
                <a:effectLst/>
                <a:latin typeface="Calibri" panose="020F0502020204030204" pitchFamily="34" charset="0"/>
                <a:ea typeface="Calibri" panose="020F0502020204030204" pitchFamily="34" charset="0"/>
                <a:cs typeface="Times New Roman" panose="02020603050405020304" pitchFamily="18" charset="0"/>
              </a:rPr>
              <a:t> :</a:t>
            </a:r>
          </a:p>
          <a:p>
            <a:pPr>
              <a:spcAft>
                <a:spcPts val="1000"/>
              </a:spcAft>
            </a:pPr>
            <a:r>
              <a:rPr lang="ru-RU" sz="2000" dirty="0" smtClean="0">
                <a:effectLst/>
                <a:latin typeface="Calibri" panose="020F0502020204030204" pitchFamily="34" charset="0"/>
                <a:ea typeface="Calibri" panose="020F0502020204030204" pitchFamily="34" charset="0"/>
                <a:cs typeface="Times New Roman" panose="02020603050405020304" pitchFamily="18" charset="0"/>
              </a:rPr>
              <a:t>- открываются новые творческие интеллектуальные  возможности;</a:t>
            </a:r>
          </a:p>
          <a:p>
            <a:pPr>
              <a:spcAft>
                <a:spcPts val="1000"/>
              </a:spcAft>
            </a:pPr>
            <a:r>
              <a:rPr lang="ru-RU" sz="2000" dirty="0" smtClean="0">
                <a:effectLst/>
                <a:latin typeface="Calibri" panose="020F0502020204030204" pitchFamily="34" charset="0"/>
                <a:ea typeface="Calibri" panose="020F0502020204030204" pitchFamily="34" charset="0"/>
                <a:cs typeface="Times New Roman" panose="02020603050405020304" pitchFamily="18" charset="0"/>
              </a:rPr>
              <a:t>- способствует обогащению и актуализации словаря;</a:t>
            </a:r>
          </a:p>
          <a:p>
            <a:pPr>
              <a:spcAft>
                <a:spcPts val="1000"/>
              </a:spcAft>
            </a:pPr>
            <a:r>
              <a:rPr lang="ru-RU" sz="2000" dirty="0" smtClean="0">
                <a:effectLst/>
                <a:latin typeface="Calibri" panose="020F0502020204030204" pitchFamily="34" charset="0"/>
                <a:ea typeface="Calibri" panose="020F0502020204030204" pitchFamily="34" charset="0"/>
                <a:cs typeface="Times New Roman" panose="02020603050405020304" pitchFamily="18" charset="0"/>
              </a:rPr>
              <a:t>- является диагностическим инструментом и проводится в рамках прохождения определённой лексической темы;</a:t>
            </a:r>
          </a:p>
          <a:p>
            <a:pPr>
              <a:spcAft>
                <a:spcPts val="1000"/>
              </a:spcAft>
            </a:pPr>
            <a:r>
              <a:rPr lang="ru-RU" sz="2000" dirty="0" smtClean="0">
                <a:effectLst/>
                <a:latin typeface="Calibri" panose="020F0502020204030204" pitchFamily="34" charset="0"/>
                <a:ea typeface="Calibri" panose="020F0502020204030204" pitchFamily="34" charset="0"/>
                <a:cs typeface="Times New Roman" panose="02020603050405020304" pitchFamily="18" charset="0"/>
              </a:rPr>
              <a:t>- носит характер комплексного воздействия (развивает речь, память, внимание, мышление)</a:t>
            </a:r>
          </a:p>
          <a:p>
            <a:pPr>
              <a:spcAft>
                <a:spcPts val="1000"/>
              </a:spcAft>
            </a:pPr>
            <a:r>
              <a:rPr lang="ru-RU" sz="2000" dirty="0" smtClean="0">
                <a:effectLst/>
                <a:latin typeface="Calibri" panose="020F0502020204030204" pitchFamily="34" charset="0"/>
                <a:ea typeface="Calibri" panose="020F0502020204030204" pitchFamily="34" charset="0"/>
                <a:cs typeface="Times New Roman" panose="02020603050405020304" pitchFamily="18" charset="0"/>
              </a:rPr>
              <a:t> - используется  для закрепления изученной темы;</a:t>
            </a:r>
          </a:p>
          <a:p>
            <a:pPr>
              <a:spcAft>
                <a:spcPts val="1000"/>
              </a:spcAft>
            </a:pPr>
            <a:r>
              <a:rPr lang="ru-RU" sz="2000" dirty="0" smtClean="0">
                <a:effectLst/>
                <a:latin typeface="Calibri" panose="020F0502020204030204" pitchFamily="34" charset="0"/>
                <a:ea typeface="Calibri" panose="020F0502020204030204" pitchFamily="34" charset="0"/>
                <a:cs typeface="Times New Roman" panose="02020603050405020304" pitchFamily="18" charset="0"/>
              </a:rPr>
              <a:t>- является игровым приемом;</a:t>
            </a:r>
          </a:p>
          <a:p>
            <a:pPr>
              <a:spcAft>
                <a:spcPts val="1000"/>
              </a:spcAft>
            </a:pPr>
            <a:r>
              <a:rPr lang="ru-RU" sz="2000" dirty="0" smtClean="0">
                <a:effectLst/>
                <a:latin typeface="Calibri" panose="020F0502020204030204" pitchFamily="34" charset="0"/>
                <a:ea typeface="Calibri" panose="020F0502020204030204" pitchFamily="34" charset="0"/>
                <a:cs typeface="Times New Roman" panose="02020603050405020304" pitchFamily="18" charset="0"/>
              </a:rPr>
              <a:t>- составление </a:t>
            </a:r>
            <a:r>
              <a:rPr lang="ru-RU" sz="2000" dirty="0" err="1" smtClean="0">
                <a:effectLst/>
                <a:latin typeface="Calibri" panose="020F0502020204030204" pitchFamily="34" charset="0"/>
                <a:ea typeface="Calibri" panose="020F0502020204030204" pitchFamily="34" charset="0"/>
                <a:cs typeface="Times New Roman" panose="02020603050405020304" pitchFamily="18" charset="0"/>
              </a:rPr>
              <a:t>синквейна</a:t>
            </a:r>
            <a:r>
              <a:rPr lang="ru-RU" sz="2000" dirty="0" smtClean="0">
                <a:effectLst/>
                <a:latin typeface="Calibri" panose="020F0502020204030204" pitchFamily="34" charset="0"/>
                <a:ea typeface="Calibri" panose="020F0502020204030204" pitchFamily="34" charset="0"/>
                <a:cs typeface="Times New Roman" panose="02020603050405020304" pitchFamily="18" charset="0"/>
              </a:rPr>
              <a:t> используется для проведения рефлексии, анализа и синтеза полученной информации.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5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5760" y="404261"/>
            <a:ext cx="8908242" cy="5637101"/>
          </a:xfrm>
        </p:spPr>
        <p:txBody>
          <a:bodyPr>
            <a:normAutofit fontScale="92500" lnSpcReduction="20000"/>
          </a:bodyPr>
          <a:lstStyle/>
          <a:p>
            <a:pPr marL="0" indent="0">
              <a:lnSpc>
                <a:spcPct val="115000"/>
              </a:lnSpc>
              <a:spcAft>
                <a:spcPts val="1000"/>
              </a:spcAft>
              <a:buNone/>
            </a:pPr>
            <a:r>
              <a:rPr lang="ru-RU" altLang="ru-RU" sz="2000" b="1" dirty="0" smtClean="0">
                <a:solidFill>
                  <a:srgbClr val="2D2A2A"/>
                </a:solidFill>
                <a:latin typeface="Calibri" panose="020F0502020204030204" pitchFamily="34" charset="0"/>
                <a:ea typeface="Times New Roman" panose="02020603050405020304" pitchFamily="18" charset="0"/>
                <a:cs typeface="Tahoma" panose="020B0604030504040204" pitchFamily="34" charset="0"/>
              </a:rPr>
              <a:t>                                    Алгоритм </a:t>
            </a:r>
            <a:r>
              <a:rPr lang="ru-RU" altLang="ru-RU" sz="2000" b="1" dirty="0">
                <a:solidFill>
                  <a:srgbClr val="2D2A2A"/>
                </a:solidFill>
                <a:latin typeface="Calibri" panose="020F0502020204030204" pitchFamily="34" charset="0"/>
                <a:ea typeface="Times New Roman" panose="02020603050405020304" pitchFamily="18" charset="0"/>
                <a:cs typeface="Tahoma" panose="020B0604030504040204" pitchFamily="34" charset="0"/>
              </a:rPr>
              <a:t>составления </a:t>
            </a:r>
            <a:r>
              <a:rPr lang="ru-RU" altLang="ru-RU" sz="2000" b="1" dirty="0" err="1">
                <a:solidFill>
                  <a:srgbClr val="2D2A2A"/>
                </a:solidFill>
                <a:latin typeface="Calibri" panose="020F0502020204030204" pitchFamily="34" charset="0"/>
                <a:ea typeface="Times New Roman" panose="02020603050405020304" pitchFamily="18" charset="0"/>
                <a:cs typeface="Tahoma" panose="020B0604030504040204" pitchFamily="34" charset="0"/>
              </a:rPr>
              <a:t>синквейна</a:t>
            </a:r>
            <a:r>
              <a:rPr lang="ru-RU" altLang="ru-RU" sz="2000" b="1" dirty="0">
                <a:solidFill>
                  <a:srgbClr val="2D2A2A"/>
                </a:solidFill>
                <a:latin typeface="Calibri" panose="020F0502020204030204" pitchFamily="34" charset="0"/>
                <a:ea typeface="Times New Roman" panose="02020603050405020304" pitchFamily="18" charset="0"/>
                <a:cs typeface="Tahoma" panose="020B0604030504040204" pitchFamily="34" charset="0"/>
              </a:rPr>
              <a:t> </a:t>
            </a:r>
            <a:endParaRPr lang="ru-RU" altLang="ru-RU" sz="2000" b="1" dirty="0" smtClean="0">
              <a:solidFill>
                <a:srgbClr val="2D2A2A"/>
              </a:solidFill>
              <a:latin typeface="Calibri" panose="020F0502020204030204" pitchFamily="34" charset="0"/>
              <a:ea typeface="Times New Roman" panose="02020603050405020304" pitchFamily="18" charset="0"/>
              <a:cs typeface="Tahoma" panose="020B0604030504040204" pitchFamily="34" charset="0"/>
            </a:endParaRPr>
          </a:p>
          <a:p>
            <a:pPr marL="0" indent="0">
              <a:lnSpc>
                <a:spcPct val="115000"/>
              </a:lnSpc>
              <a:spcAft>
                <a:spcPts val="1000"/>
              </a:spcAft>
              <a:buNone/>
            </a:pPr>
            <a:r>
              <a:rPr lang="ru-RU" sz="2200" dirty="0" smtClean="0">
                <a:latin typeface="Calibri" panose="020F0502020204030204" pitchFamily="34" charset="0"/>
                <a:ea typeface="Calibri" panose="020F0502020204030204" pitchFamily="34" charset="0"/>
                <a:cs typeface="Times New Roman" panose="02020603050405020304" pitchFamily="18" charset="0"/>
              </a:rPr>
              <a:t>    </a:t>
            </a:r>
            <a:r>
              <a:rPr lang="ru-RU" sz="2200" dirty="0" err="1" smtClean="0">
                <a:latin typeface="Calibri" panose="020F0502020204030204" pitchFamily="34" charset="0"/>
                <a:ea typeface="Calibri" panose="020F0502020204030204" pitchFamily="34" charset="0"/>
                <a:cs typeface="Times New Roman" panose="02020603050405020304" pitchFamily="18" charset="0"/>
              </a:rPr>
              <a:t>Синквейн</a:t>
            </a:r>
            <a:r>
              <a:rPr lang="ru-RU" sz="2200" dirty="0" smtClean="0">
                <a:latin typeface="Calibri" panose="020F0502020204030204" pitchFamily="34" charset="0"/>
                <a:ea typeface="Calibri" panose="020F0502020204030204" pitchFamily="34" charset="0"/>
                <a:cs typeface="Times New Roman" panose="02020603050405020304" pitchFamily="18" charset="0"/>
              </a:rPr>
              <a:t> </a:t>
            </a:r>
            <a:r>
              <a:rPr lang="ru-RU" sz="2200" dirty="0">
                <a:latin typeface="Calibri" panose="020F0502020204030204" pitchFamily="34" charset="0"/>
                <a:ea typeface="Calibri" panose="020F0502020204030204" pitchFamily="34" charset="0"/>
                <a:cs typeface="Times New Roman" panose="02020603050405020304" pitchFamily="18" charset="0"/>
              </a:rPr>
              <a:t>состоит из пяти строк и его форма напоминает ёлочку.</a:t>
            </a:r>
          </a:p>
          <a:p>
            <a:pPr>
              <a:lnSpc>
                <a:spcPct val="115000"/>
              </a:lnSpc>
              <a:spcAft>
                <a:spcPts val="1000"/>
              </a:spcAft>
            </a:pPr>
            <a:r>
              <a:rPr lang="ru-RU" sz="2200" dirty="0">
                <a:latin typeface="Calibri" panose="020F0502020204030204" pitchFamily="34" charset="0"/>
                <a:ea typeface="Calibri" panose="020F0502020204030204" pitchFamily="34" charset="0"/>
                <a:cs typeface="Times New Roman" panose="02020603050405020304" pitchFamily="18" charset="0"/>
              </a:rPr>
              <a:t>1. строка – Название. Одно слово, обычно существительное, отражающее главную идею( Кто, что?);</a:t>
            </a:r>
          </a:p>
          <a:p>
            <a:pPr>
              <a:lnSpc>
                <a:spcPct val="115000"/>
              </a:lnSpc>
              <a:spcAft>
                <a:spcPts val="1000"/>
              </a:spcAft>
            </a:pPr>
            <a:r>
              <a:rPr lang="ru-RU" sz="2200" dirty="0">
                <a:latin typeface="Calibri" panose="020F0502020204030204" pitchFamily="34" charset="0"/>
                <a:ea typeface="Calibri" panose="020F0502020204030204" pitchFamily="34" charset="0"/>
                <a:cs typeface="Times New Roman" panose="02020603050405020304" pitchFamily="18" charset="0"/>
              </a:rPr>
              <a:t>2. строка – Описание. Два слова, прилагательные, описывающие основную мысль ( Какой, какая, какое, какие?);</a:t>
            </a:r>
          </a:p>
          <a:p>
            <a:pPr>
              <a:lnSpc>
                <a:spcPct val="115000"/>
              </a:lnSpc>
              <a:spcAft>
                <a:spcPts val="1000"/>
              </a:spcAft>
            </a:pPr>
            <a:r>
              <a:rPr lang="ru-RU" sz="2200" dirty="0">
                <a:latin typeface="Calibri" panose="020F0502020204030204" pitchFamily="34" charset="0"/>
                <a:ea typeface="Calibri" panose="020F0502020204030204" pitchFamily="34" charset="0"/>
                <a:cs typeface="Times New Roman" panose="02020603050405020304" pitchFamily="18" charset="0"/>
              </a:rPr>
              <a:t>3. строка – Действие. Три слова, глаголы, описывающие действия в рамках темы( Что делает, что делают?);</a:t>
            </a:r>
          </a:p>
          <a:p>
            <a:pPr>
              <a:lnSpc>
                <a:spcPct val="115000"/>
              </a:lnSpc>
              <a:spcAft>
                <a:spcPts val="1000"/>
              </a:spcAft>
            </a:pPr>
            <a:r>
              <a:rPr lang="ru-RU" sz="2200" dirty="0">
                <a:latin typeface="Calibri" panose="020F0502020204030204" pitchFamily="34" charset="0"/>
                <a:ea typeface="Calibri" panose="020F0502020204030204" pitchFamily="34" charset="0"/>
                <a:cs typeface="Times New Roman" panose="02020603050405020304" pitchFamily="18" charset="0"/>
              </a:rPr>
              <a:t>4. строка – Фраза из нескольких слов, показывающая отношение к теме, выражающая личное отношение автора </a:t>
            </a:r>
            <a:r>
              <a:rPr lang="ru-RU" sz="2200" dirty="0" err="1">
                <a:latin typeface="Calibri" panose="020F0502020204030204" pitchFamily="34" charset="0"/>
                <a:ea typeface="Calibri" panose="020F0502020204030204" pitchFamily="34" charset="0"/>
                <a:cs typeface="Times New Roman" panose="02020603050405020304" pitchFamily="18" charset="0"/>
              </a:rPr>
              <a:t>синквейна</a:t>
            </a:r>
            <a:r>
              <a:rPr lang="ru-RU" sz="2200" dirty="0">
                <a:latin typeface="Calibri" panose="020F0502020204030204" pitchFamily="34" charset="0"/>
                <a:ea typeface="Calibri" panose="020F0502020204030204" pitchFamily="34" charset="0"/>
                <a:cs typeface="Times New Roman" panose="02020603050405020304" pitchFamily="18" charset="0"/>
              </a:rPr>
              <a:t> к описываемому предмету или объекту; </a:t>
            </a:r>
          </a:p>
          <a:p>
            <a:pPr>
              <a:lnSpc>
                <a:spcPct val="115000"/>
              </a:lnSpc>
              <a:spcAft>
                <a:spcPts val="1000"/>
              </a:spcAft>
            </a:pPr>
            <a:r>
              <a:rPr lang="ru-RU" sz="2200" dirty="0">
                <a:latin typeface="Calibri" panose="020F0502020204030204" pitchFamily="34" charset="0"/>
                <a:ea typeface="Calibri" panose="020F0502020204030204" pitchFamily="34" charset="0"/>
                <a:cs typeface="Times New Roman" panose="02020603050405020304" pitchFamily="18" charset="0"/>
              </a:rPr>
              <a:t>5. строка – Синоним названия темы. Одно слово-резюме, характеризующее суть предмета или объекта (обобщающее слово). Вывод, итог, ассоциация.</a:t>
            </a:r>
          </a:p>
          <a:p>
            <a:endParaRPr lang="ru-RU" dirty="0"/>
          </a:p>
        </p:txBody>
      </p:sp>
    </p:spTree>
    <p:extLst>
      <p:ext uri="{BB962C8B-B14F-4D97-AF65-F5344CB8AC3E}">
        <p14:creationId xmlns:p14="http://schemas.microsoft.com/office/powerpoint/2010/main" val="2342288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4" y="609600"/>
            <a:ext cx="8596668" cy="1026695"/>
          </a:xfrm>
        </p:spPr>
        <p:txBody>
          <a:bodyPr>
            <a:normAutofit fontScale="90000"/>
          </a:bodyPr>
          <a:lstStyle/>
          <a:p>
            <a:pPr lvl="0" algn="ctr" defTabSz="914400" eaLnBrk="0" fontAlgn="base" hangingPunct="0">
              <a:spcAft>
                <a:spcPct val="0"/>
              </a:spcAft>
            </a:pPr>
            <a:r>
              <a:rPr lang="ru-RU" altLang="ru-RU" sz="2400" dirty="0">
                <a:solidFill>
                  <a:schemeClr val="tx1"/>
                </a:solidFill>
                <a:latin typeface="Calibri" panose="020F0502020204030204" pitchFamily="34" charset="0"/>
                <a:ea typeface="Times New Roman" panose="02020603050405020304" pitchFamily="18" charset="0"/>
              </a:rPr>
              <a:t/>
            </a:r>
            <a:br>
              <a:rPr lang="ru-RU" altLang="ru-RU" sz="2400" dirty="0">
                <a:solidFill>
                  <a:schemeClr val="tx1"/>
                </a:solidFill>
                <a:latin typeface="Calibri" panose="020F0502020204030204" pitchFamily="34" charset="0"/>
                <a:ea typeface="Times New Roman" panose="02020603050405020304" pitchFamily="18" charset="0"/>
              </a:rPr>
            </a:br>
            <a:r>
              <a:rPr lang="ru-RU" altLang="ru-RU" sz="2400" b="1" dirty="0">
                <a:solidFill>
                  <a:srgbClr val="2D2A2A"/>
                </a:solidFill>
                <a:latin typeface="Calibri" panose="020F0502020204030204" pitchFamily="34" charset="0"/>
                <a:ea typeface="Times New Roman" panose="02020603050405020304" pitchFamily="18" charset="0"/>
                <a:cs typeface="Tahoma" panose="020B0604030504040204" pitchFamily="34" charset="0"/>
              </a:rPr>
              <a:t>Модель </a:t>
            </a:r>
            <a:r>
              <a:rPr lang="ru-RU" altLang="ru-RU" sz="2400" b="1" dirty="0" err="1">
                <a:solidFill>
                  <a:srgbClr val="2D2A2A"/>
                </a:solidFill>
                <a:latin typeface="Calibri" panose="020F0502020204030204" pitchFamily="34" charset="0"/>
                <a:ea typeface="Times New Roman" panose="02020603050405020304" pitchFamily="18" charset="0"/>
                <a:cs typeface="Tahoma" panose="020B0604030504040204" pitchFamily="34" charset="0"/>
              </a:rPr>
              <a:t>синквейна</a:t>
            </a:r>
            <a:r>
              <a:rPr lang="ru-RU" altLang="ru-RU" sz="2400" dirty="0">
                <a:solidFill>
                  <a:schemeClr val="tx1"/>
                </a:solidFill>
                <a:latin typeface="Calibri" panose="020F0502020204030204" pitchFamily="34" charset="0"/>
                <a:ea typeface="Times New Roman" panose="02020603050405020304" pitchFamily="18" charset="0"/>
              </a:rPr>
              <a:t/>
            </a:r>
            <a:br>
              <a:rPr lang="ru-RU" altLang="ru-RU" sz="2400" dirty="0">
                <a:solidFill>
                  <a:schemeClr val="tx1"/>
                </a:solidFill>
                <a:latin typeface="Calibri" panose="020F0502020204030204" pitchFamily="34" charset="0"/>
                <a:ea typeface="Times New Roman" panose="02020603050405020304" pitchFamily="18" charset="0"/>
              </a:rPr>
            </a:br>
            <a:endParaRPr lang="ru-RU" sz="2400" dirty="0">
              <a:latin typeface="Calibri" panose="020F0502020204030204" pitchFamily="34" charset="0"/>
            </a:endParaRPr>
          </a:p>
        </p:txBody>
      </p:sp>
      <p:pic>
        <p:nvPicPr>
          <p:cNvPr id="1025" name="Рисунок 4" descr="http://50ds.ru/img/_3MO0XTZG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3" y="2416339"/>
            <a:ext cx="3552825" cy="28765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875899" y="63753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 name="Таблица 12"/>
          <p:cNvGraphicFramePr>
            <a:graphicFrameLocks noGrp="1"/>
          </p:cNvGraphicFramePr>
          <p:nvPr>
            <p:extLst>
              <p:ext uri="{D42A27DB-BD31-4B8C-83A1-F6EECF244321}">
                <p14:modId xmlns:p14="http://schemas.microsoft.com/office/powerpoint/2010/main" val="1180412610"/>
              </p:ext>
            </p:extLst>
          </p:nvPr>
        </p:nvGraphicFramePr>
        <p:xfrm>
          <a:off x="5842534" y="2245232"/>
          <a:ext cx="2697800" cy="3796130"/>
        </p:xfrm>
        <a:graphic>
          <a:graphicData uri="http://schemas.openxmlformats.org/drawingml/2006/table">
            <a:tbl>
              <a:tblPr firstRow="1" firstCol="1" bandRow="1"/>
              <a:tblGrid>
                <a:gridCol w="395232"/>
                <a:gridCol w="240029"/>
                <a:gridCol w="240029"/>
                <a:gridCol w="77611"/>
                <a:gridCol w="402447"/>
                <a:gridCol w="240029"/>
                <a:gridCol w="240029"/>
                <a:gridCol w="240029"/>
                <a:gridCol w="240029"/>
                <a:gridCol w="382336"/>
              </a:tblGrid>
              <a:tr h="759226">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1</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759226">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2</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59226">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226">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4</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 </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r>
              <a:tr h="759226">
                <a:tc gridSpan="3">
                  <a:txBody>
                    <a:bodyPr/>
                    <a:lstStyle/>
                    <a:p>
                      <a:pPr>
                        <a:lnSpc>
                          <a:spcPct val="107000"/>
                        </a:lnSpc>
                        <a:spcAft>
                          <a:spcPts val="0"/>
                        </a:spcAft>
                      </a:pPr>
                      <a:r>
                        <a:rPr lang="ru-RU" sz="1900" dirty="0" smtClean="0">
                          <a:effectLst/>
                          <a:latin typeface="Calibri" panose="020F0502020204030204" pitchFamily="34" charset="0"/>
                          <a:ea typeface="Calibri" panose="020F0502020204030204" pitchFamily="34" charset="0"/>
                          <a:cs typeface="Times New Roman" panose="02020603050405020304" pitchFamily="18" charset="0"/>
                        </a:rPr>
                        <a:t>5            </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368394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7635" y="394637"/>
            <a:ext cx="9288378" cy="5967662"/>
          </a:xfrm>
        </p:spPr>
        <p:txBody>
          <a:bodyPr>
            <a:normAutofit/>
          </a:bodyPr>
          <a:lstStyle/>
          <a:p>
            <a:pPr marL="0" indent="0">
              <a:lnSpc>
                <a:spcPct val="120000"/>
              </a:lnSpc>
              <a:buNone/>
            </a:pPr>
            <a:r>
              <a:rPr lang="ru-RU" sz="2200" b="1" dirty="0" smtClean="0">
                <a:solidFill>
                  <a:srgbClr val="FF0000"/>
                </a:solidFill>
                <a:latin typeface="Calibri" panose="020F0502020204030204" pitchFamily="34" charset="0"/>
              </a:rPr>
              <a:t>1этап</a:t>
            </a:r>
            <a:r>
              <a:rPr lang="ru-RU" sz="2200" dirty="0" smtClean="0">
                <a:latin typeface="Calibri" panose="020F0502020204030204" pitchFamily="34" charset="0"/>
              </a:rPr>
              <a:t>. </a:t>
            </a:r>
            <a:r>
              <a:rPr lang="ru-RU" sz="2200" i="1" u="sng" dirty="0" smtClean="0">
                <a:latin typeface="Calibri" panose="020F0502020204030204" pitchFamily="34" charset="0"/>
              </a:rPr>
              <a:t>Знакомство </a:t>
            </a:r>
            <a:r>
              <a:rPr lang="ru-RU" sz="2200" i="1" u="sng" dirty="0">
                <a:latin typeface="Calibri" panose="020F0502020204030204" pitchFamily="34" charset="0"/>
              </a:rPr>
              <a:t>с </a:t>
            </a:r>
            <a:r>
              <a:rPr lang="ru-RU" sz="2200" i="1" u="sng" dirty="0" smtClean="0">
                <a:latin typeface="Calibri" panose="020F0502020204030204" pitchFamily="34" charset="0"/>
              </a:rPr>
              <a:t>понятием </a:t>
            </a:r>
            <a:r>
              <a:rPr lang="ru-RU" sz="2200" i="1" u="sng" dirty="0">
                <a:latin typeface="Calibri" panose="020F0502020204030204" pitchFamily="34" charset="0"/>
              </a:rPr>
              <a:t>«слово</a:t>
            </a:r>
            <a:r>
              <a:rPr lang="ru-RU" sz="2200" i="1" u="sng" dirty="0" smtClean="0">
                <a:latin typeface="Calibri" panose="020F0502020204030204" pitchFamily="34" charset="0"/>
              </a:rPr>
              <a:t>», </a:t>
            </a:r>
            <a:r>
              <a:rPr lang="ru-RU" sz="2200" dirty="0" smtClean="0">
                <a:latin typeface="Calibri" panose="020F0502020204030204" pitchFamily="34" charset="0"/>
              </a:rPr>
              <a:t>с последующим </a:t>
            </a:r>
            <a:r>
              <a:rPr lang="ru-RU" sz="2200" i="1" u="sng" dirty="0" smtClean="0">
                <a:latin typeface="Calibri" panose="020F0502020204030204" pitchFamily="34" charset="0"/>
              </a:rPr>
              <a:t>введением его графического изображения:</a:t>
            </a:r>
            <a:endParaRPr lang="ru-RU" sz="2200" i="1" u="sng" dirty="0">
              <a:latin typeface="Calibri" panose="020F0502020204030204" pitchFamily="34" charset="0"/>
            </a:endParaRPr>
          </a:p>
          <a:p>
            <a:pPr lvl="0">
              <a:lnSpc>
                <a:spcPct val="150000"/>
              </a:lnSpc>
            </a:pPr>
            <a:r>
              <a:rPr lang="ru-RU" sz="2200" dirty="0">
                <a:latin typeface="Calibri" panose="020F0502020204030204" pitchFamily="34" charset="0"/>
              </a:rPr>
              <a:t>«слова-предметы</a:t>
            </a:r>
            <a:r>
              <a:rPr lang="ru-RU" sz="2200" dirty="0" smtClean="0">
                <a:latin typeface="Calibri" panose="020F0502020204030204" pitchFamily="34" charset="0"/>
              </a:rPr>
              <a:t>» (</a:t>
            </a:r>
            <a:r>
              <a:rPr lang="ru-RU" sz="2200" dirty="0">
                <a:latin typeface="Calibri" panose="020F0502020204030204" pitchFamily="34" charset="0"/>
              </a:rPr>
              <a:t>«</a:t>
            </a:r>
            <a:r>
              <a:rPr lang="ru-RU" sz="2200" dirty="0" smtClean="0">
                <a:latin typeface="Calibri" panose="020F0502020204030204" pitchFamily="34" charset="0"/>
              </a:rPr>
              <a:t>слова, обозначающие неживые предметы», «слова,</a:t>
            </a:r>
            <a:r>
              <a:rPr lang="ru-RU" sz="2200" dirty="0">
                <a:latin typeface="Calibri" panose="020F0502020204030204" pitchFamily="34" charset="0"/>
              </a:rPr>
              <a:t> обозначающие </a:t>
            </a:r>
            <a:r>
              <a:rPr lang="ru-RU" sz="2200" dirty="0" smtClean="0">
                <a:latin typeface="Calibri" panose="020F0502020204030204" pitchFamily="34" charset="0"/>
              </a:rPr>
              <a:t>живые</a:t>
            </a:r>
            <a:r>
              <a:rPr lang="ru-RU" sz="2200" dirty="0">
                <a:latin typeface="Calibri" panose="020F0502020204030204" pitchFamily="34" charset="0"/>
              </a:rPr>
              <a:t> предметы</a:t>
            </a:r>
            <a:r>
              <a:rPr lang="ru-RU" sz="2200" dirty="0" smtClean="0">
                <a:latin typeface="Calibri" panose="020F0502020204030204" pitchFamily="34" charset="0"/>
              </a:rPr>
              <a:t>»; </a:t>
            </a:r>
            <a:endParaRPr lang="ru-RU" sz="2200" dirty="0">
              <a:latin typeface="Calibri" panose="020F0502020204030204" pitchFamily="34" charset="0"/>
            </a:endParaRPr>
          </a:p>
          <a:p>
            <a:pPr lvl="0">
              <a:lnSpc>
                <a:spcPct val="150000"/>
              </a:lnSpc>
            </a:pPr>
            <a:r>
              <a:rPr lang="ru-RU" sz="2200" dirty="0" smtClean="0">
                <a:latin typeface="Calibri" panose="020F0502020204030204" pitchFamily="34" charset="0"/>
              </a:rPr>
              <a:t>«</a:t>
            </a:r>
            <a:r>
              <a:rPr lang="ru-RU" sz="2200" dirty="0">
                <a:latin typeface="Calibri" panose="020F0502020204030204" pitchFamily="34" charset="0"/>
              </a:rPr>
              <a:t>слова-признаки»; </a:t>
            </a:r>
          </a:p>
          <a:p>
            <a:pPr lvl="0">
              <a:lnSpc>
                <a:spcPct val="150000"/>
              </a:lnSpc>
            </a:pPr>
            <a:r>
              <a:rPr lang="ru-RU" sz="2200" dirty="0">
                <a:latin typeface="Calibri" panose="020F0502020204030204" pitchFamily="34" charset="0"/>
              </a:rPr>
              <a:t>«слова- действия</a:t>
            </a:r>
            <a:r>
              <a:rPr lang="ru-RU" sz="2200" dirty="0" smtClean="0">
                <a:latin typeface="Calibri" panose="020F0502020204030204" pitchFamily="34" charset="0"/>
              </a:rPr>
              <a:t>». </a:t>
            </a:r>
            <a:endParaRPr lang="ru-RU" sz="2200" dirty="0">
              <a:latin typeface="Calibri" panose="020F0502020204030204" pitchFamily="34" charset="0"/>
            </a:endParaRPr>
          </a:p>
          <a:p>
            <a:pPr marL="0" lvl="0" indent="0">
              <a:lnSpc>
                <a:spcPct val="150000"/>
              </a:lnSpc>
              <a:buNone/>
            </a:pPr>
            <a:r>
              <a:rPr lang="ru-RU" sz="2200" dirty="0" smtClean="0">
                <a:latin typeface="Calibri" panose="020F0502020204030204" pitchFamily="34" charset="0"/>
              </a:rPr>
              <a:t>После </a:t>
            </a:r>
            <a:r>
              <a:rPr lang="ru-RU" sz="2200" dirty="0">
                <a:latin typeface="Calibri" panose="020F0502020204030204" pitchFamily="34" charset="0"/>
              </a:rPr>
              <a:t>того, как у детей сформируется представление о словах, обозначающих предмет, его признаки и </a:t>
            </a:r>
            <a:r>
              <a:rPr lang="ru-RU" sz="2200" dirty="0" smtClean="0">
                <a:latin typeface="Calibri" panose="020F0502020204030204" pitchFamily="34" charset="0"/>
              </a:rPr>
              <a:t>действия </a:t>
            </a:r>
            <a:r>
              <a:rPr lang="ru-RU" sz="2200" dirty="0">
                <a:latin typeface="Calibri" panose="020F0502020204030204" pitchFamily="34" charset="0"/>
              </a:rPr>
              <a:t>(грамматическое значение </a:t>
            </a:r>
            <a:r>
              <a:rPr lang="ru-RU" sz="2200" dirty="0" smtClean="0">
                <a:latin typeface="Calibri" panose="020F0502020204030204" pitchFamily="34" charset="0"/>
              </a:rPr>
              <a:t>слова), подводим </a:t>
            </a:r>
            <a:r>
              <a:rPr lang="ru-RU" sz="2200" dirty="0">
                <a:latin typeface="Calibri" panose="020F0502020204030204" pitchFamily="34" charset="0"/>
              </a:rPr>
              <a:t>к понятию о предложении, его структуре. </a:t>
            </a:r>
          </a:p>
          <a:p>
            <a:pPr marL="0" indent="0">
              <a:buNone/>
            </a:pPr>
            <a:endParaRPr lang="ru-RU" dirty="0"/>
          </a:p>
        </p:txBody>
      </p:sp>
      <p:sp>
        <p:nvSpPr>
          <p:cNvPr id="4" name="Прямоугольник 3"/>
          <p:cNvSpPr/>
          <p:nvPr/>
        </p:nvSpPr>
        <p:spPr>
          <a:xfrm>
            <a:off x="5265019" y="1876925"/>
            <a:ext cx="519764" cy="4235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6" name="Прямоугольник 5"/>
          <p:cNvSpPr/>
          <p:nvPr/>
        </p:nvSpPr>
        <p:spPr>
          <a:xfrm>
            <a:off x="3850106" y="2555809"/>
            <a:ext cx="519764" cy="447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7" name="Прямоугольник 6"/>
          <p:cNvSpPr/>
          <p:nvPr/>
        </p:nvSpPr>
        <p:spPr>
          <a:xfrm>
            <a:off x="3850106" y="3238468"/>
            <a:ext cx="519764" cy="428324"/>
          </a:xfrm>
          <a:prstGeom prst="rect">
            <a:avLst/>
          </a:prstGeom>
          <a:solidFill>
            <a:srgbClr val="0070C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8872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3137" y="86628"/>
            <a:ext cx="8734987" cy="5598600"/>
          </a:xfrm>
        </p:spPr>
        <p:txBody>
          <a:bodyPr>
            <a:normAutofit/>
          </a:bodyPr>
          <a:lstStyle/>
          <a:p>
            <a:pPr marL="0" indent="0">
              <a:lnSpc>
                <a:spcPct val="150000"/>
              </a:lnSpc>
              <a:buNone/>
            </a:pPr>
            <a:r>
              <a:rPr lang="ru-RU" sz="2400" b="1" dirty="0" smtClean="0">
                <a:solidFill>
                  <a:srgbClr val="FF0000"/>
                </a:solidFill>
                <a:latin typeface="Calibri" panose="020F0502020204030204" pitchFamily="34" charset="0"/>
              </a:rPr>
              <a:t>  </a:t>
            </a:r>
            <a:r>
              <a:rPr lang="ru-RU" sz="2200" b="1" dirty="0" smtClean="0">
                <a:solidFill>
                  <a:srgbClr val="FF0000"/>
                </a:solidFill>
                <a:latin typeface="Calibri" panose="020F0502020204030204" pitchFamily="34" charset="0"/>
              </a:rPr>
              <a:t>2 этап  </a:t>
            </a:r>
            <a:r>
              <a:rPr lang="ru-RU" sz="2200" dirty="0" smtClean="0">
                <a:solidFill>
                  <a:schemeClr val="tx1"/>
                </a:solidFill>
                <a:latin typeface="Calibri" panose="020F0502020204030204" pitchFamily="34" charset="0"/>
              </a:rPr>
              <a:t>Составление </a:t>
            </a:r>
            <a:r>
              <a:rPr lang="ru-RU" sz="2200" dirty="0" err="1" smtClean="0">
                <a:solidFill>
                  <a:schemeClr val="tx1"/>
                </a:solidFill>
                <a:latin typeface="Calibri" panose="020F0502020204030204" pitchFamily="34" charset="0"/>
              </a:rPr>
              <a:t>синквейна</a:t>
            </a:r>
            <a:r>
              <a:rPr lang="ru-RU" sz="2200" dirty="0" smtClean="0">
                <a:solidFill>
                  <a:schemeClr val="tx1"/>
                </a:solidFill>
                <a:latin typeface="Calibri" panose="020F0502020204030204" pitchFamily="34" charset="0"/>
              </a:rPr>
              <a:t> в </a:t>
            </a:r>
            <a:r>
              <a:rPr lang="ru-RU" sz="2200" i="1" u="sng" dirty="0" smtClean="0">
                <a:solidFill>
                  <a:schemeClr val="tx1"/>
                </a:solidFill>
                <a:latin typeface="Calibri" panose="020F0502020204030204" pitchFamily="34" charset="0"/>
              </a:rPr>
              <a:t>устной форме</a:t>
            </a:r>
            <a:r>
              <a:rPr lang="ru-RU" sz="2200" dirty="0" smtClean="0">
                <a:solidFill>
                  <a:schemeClr val="tx1"/>
                </a:solidFill>
                <a:latin typeface="Calibri" panose="020F0502020204030204" pitchFamily="34" charset="0"/>
              </a:rPr>
              <a:t>, </a:t>
            </a:r>
            <a:r>
              <a:rPr lang="ru-RU" sz="2200" i="1" u="sng" dirty="0" smtClean="0">
                <a:solidFill>
                  <a:schemeClr val="tx1"/>
                </a:solidFill>
                <a:latin typeface="Calibri" panose="020F0502020204030204" pitchFamily="34" charset="0"/>
              </a:rPr>
              <a:t>фронтально</a:t>
            </a:r>
            <a:r>
              <a:rPr lang="ru-RU" sz="2200" i="1" dirty="0" smtClean="0">
                <a:solidFill>
                  <a:schemeClr val="tx1"/>
                </a:solidFill>
                <a:latin typeface="Calibri" panose="020F0502020204030204" pitchFamily="34" charset="0"/>
              </a:rPr>
              <a:t> </a:t>
            </a:r>
            <a:r>
              <a:rPr lang="ru-RU" sz="2200" dirty="0" smtClean="0">
                <a:solidFill>
                  <a:schemeClr val="tx1"/>
                </a:solidFill>
                <a:latin typeface="Calibri" panose="020F0502020204030204" pitchFamily="34" charset="0"/>
              </a:rPr>
              <a:t> по хорошо знакомым предметам с ярко выраженными признаками. </a:t>
            </a:r>
          </a:p>
          <a:p>
            <a:pPr marL="0" indent="0" algn="ctr">
              <a:lnSpc>
                <a:spcPct val="150000"/>
              </a:lnSpc>
              <a:buNone/>
            </a:pPr>
            <a:r>
              <a:rPr lang="ru-RU" sz="2400" i="1" dirty="0" smtClean="0">
                <a:solidFill>
                  <a:srgbClr val="C00000"/>
                </a:solidFill>
                <a:latin typeface="Calibri" panose="020F0502020204030204" pitchFamily="34" charset="0"/>
              </a:rPr>
              <a:t>   1</a:t>
            </a:r>
            <a:r>
              <a:rPr lang="ru-RU" sz="2400" i="1" dirty="0">
                <a:solidFill>
                  <a:srgbClr val="C00000"/>
                </a:solidFill>
                <a:latin typeface="Calibri" panose="020F0502020204030204" pitchFamily="34" charset="0"/>
              </a:rPr>
              <a:t>. Заяц.</a:t>
            </a:r>
          </a:p>
          <a:p>
            <a:pPr marL="0" indent="0" algn="ctr">
              <a:lnSpc>
                <a:spcPct val="150000"/>
              </a:lnSpc>
              <a:buNone/>
            </a:pPr>
            <a:r>
              <a:rPr lang="ru-RU" sz="2400" i="1" dirty="0">
                <a:solidFill>
                  <a:srgbClr val="C00000"/>
                </a:solidFill>
                <a:latin typeface="Calibri" panose="020F0502020204030204" pitchFamily="34" charset="0"/>
              </a:rPr>
              <a:t>2. </a:t>
            </a:r>
            <a:r>
              <a:rPr lang="ru-RU" sz="2400" i="1" dirty="0" smtClean="0">
                <a:solidFill>
                  <a:srgbClr val="C00000"/>
                </a:solidFill>
                <a:latin typeface="Calibri" panose="020F0502020204030204" pitchFamily="34" charset="0"/>
              </a:rPr>
              <a:t>Серый, </a:t>
            </a:r>
            <a:r>
              <a:rPr lang="ru-RU" sz="2400" i="1" dirty="0">
                <a:solidFill>
                  <a:srgbClr val="C00000"/>
                </a:solidFill>
                <a:latin typeface="Calibri" panose="020F0502020204030204" pitchFamily="34" charset="0"/>
              </a:rPr>
              <a:t>пушистый.</a:t>
            </a:r>
          </a:p>
          <a:p>
            <a:pPr marL="0" indent="0" algn="ctr">
              <a:lnSpc>
                <a:spcPct val="150000"/>
              </a:lnSpc>
              <a:buNone/>
            </a:pPr>
            <a:r>
              <a:rPr lang="ru-RU" sz="2400" i="1" dirty="0">
                <a:solidFill>
                  <a:srgbClr val="C00000"/>
                </a:solidFill>
                <a:latin typeface="Calibri" panose="020F0502020204030204" pitchFamily="34" charset="0"/>
              </a:rPr>
              <a:t>3. Прячется, боится, убегает.</a:t>
            </a:r>
          </a:p>
          <a:p>
            <a:pPr marL="0" indent="0" algn="ctr">
              <a:lnSpc>
                <a:spcPct val="150000"/>
              </a:lnSpc>
              <a:buNone/>
            </a:pPr>
            <a:r>
              <a:rPr lang="ru-RU" sz="2400" i="1" dirty="0">
                <a:solidFill>
                  <a:srgbClr val="C00000"/>
                </a:solidFill>
                <a:latin typeface="Calibri" panose="020F0502020204030204" pitchFamily="34" charset="0"/>
              </a:rPr>
              <a:t>4. </a:t>
            </a:r>
            <a:r>
              <a:rPr lang="ru-RU" sz="2400" i="1" dirty="0" smtClean="0">
                <a:solidFill>
                  <a:srgbClr val="C00000"/>
                </a:solidFill>
                <a:latin typeface="Calibri" panose="020F0502020204030204" pitchFamily="34" charset="0"/>
              </a:rPr>
              <a:t>Мне нравится заяц.</a:t>
            </a:r>
            <a:endParaRPr lang="ru-RU" sz="2400" i="1" dirty="0">
              <a:solidFill>
                <a:srgbClr val="C00000"/>
              </a:solidFill>
              <a:latin typeface="Calibri" panose="020F0502020204030204" pitchFamily="34" charset="0"/>
            </a:endParaRPr>
          </a:p>
          <a:p>
            <a:pPr marL="0" indent="0" algn="ctr">
              <a:lnSpc>
                <a:spcPct val="150000"/>
              </a:lnSpc>
              <a:buNone/>
            </a:pPr>
            <a:r>
              <a:rPr lang="ru-RU" sz="2400" i="1" dirty="0">
                <a:solidFill>
                  <a:srgbClr val="C00000"/>
                </a:solidFill>
                <a:latin typeface="Calibri" panose="020F0502020204030204" pitchFamily="34" charset="0"/>
              </a:rPr>
              <a:t>5. Дикое животное.</a:t>
            </a:r>
          </a:p>
          <a:p>
            <a:endParaRPr lang="ru-RU" sz="2000" dirty="0">
              <a:solidFill>
                <a:schemeClr val="tx1"/>
              </a:solidFill>
              <a:latin typeface="Calibri" panose="020F0502020204030204" pitchFamily="34" charset="0"/>
            </a:endParaRPr>
          </a:p>
        </p:txBody>
      </p:sp>
      <p:pic>
        <p:nvPicPr>
          <p:cNvPr id="4" name="Рисунок 3"/>
          <p:cNvPicPr>
            <a:picLocks noChangeAspect="1"/>
          </p:cNvPicPr>
          <p:nvPr/>
        </p:nvPicPr>
        <p:blipFill>
          <a:blip r:embed="rId2"/>
          <a:stretch>
            <a:fillRect/>
          </a:stretch>
        </p:blipFill>
        <p:spPr>
          <a:xfrm>
            <a:off x="7931217" y="4308207"/>
            <a:ext cx="2699168" cy="1943401"/>
          </a:xfrm>
          <a:prstGeom prst="rect">
            <a:avLst/>
          </a:prstGeom>
        </p:spPr>
      </p:pic>
    </p:spTree>
    <p:extLst>
      <p:ext uri="{BB962C8B-B14F-4D97-AF65-F5344CB8AC3E}">
        <p14:creationId xmlns:p14="http://schemas.microsoft.com/office/powerpoint/2010/main" val="124223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677334" y="609599"/>
            <a:ext cx="8596668" cy="1627057"/>
          </a:xfrm>
        </p:spPr>
        <p:txBody>
          <a:bodyPr>
            <a:normAutofit/>
          </a:bodyPr>
          <a:lstStyle/>
          <a:p>
            <a:pPr marL="0" indent="0">
              <a:lnSpc>
                <a:spcPct val="150000"/>
              </a:lnSpc>
            </a:pPr>
            <a:r>
              <a:rPr lang="ru-RU" sz="2200" b="1" dirty="0">
                <a:solidFill>
                  <a:srgbClr val="FF0000"/>
                </a:solidFill>
                <a:latin typeface="Calibri" panose="020F0502020204030204" pitchFamily="34" charset="0"/>
              </a:rPr>
              <a:t> 3 </a:t>
            </a:r>
            <a:r>
              <a:rPr lang="ru-RU" sz="2200" b="1" dirty="0" smtClean="0">
                <a:solidFill>
                  <a:srgbClr val="FF0000"/>
                </a:solidFill>
                <a:latin typeface="Calibri" panose="020F0502020204030204" pitchFamily="34" charset="0"/>
              </a:rPr>
              <a:t>этап. </a:t>
            </a:r>
            <a:r>
              <a:rPr lang="ru-RU" sz="2200" dirty="0" smtClean="0">
                <a:solidFill>
                  <a:schemeClr val="tx1"/>
                </a:solidFill>
                <a:latin typeface="Calibri" panose="020F0502020204030204" pitchFamily="34" charset="0"/>
              </a:rPr>
              <a:t>Составление </a:t>
            </a:r>
            <a:r>
              <a:rPr lang="ru-RU" sz="2200" dirty="0" err="1">
                <a:solidFill>
                  <a:schemeClr val="tx1"/>
                </a:solidFill>
                <a:latin typeface="Calibri" panose="020F0502020204030204" pitchFamily="34" charset="0"/>
              </a:rPr>
              <a:t>синквейна</a:t>
            </a:r>
            <a:r>
              <a:rPr lang="ru-RU" sz="2200" dirty="0">
                <a:solidFill>
                  <a:schemeClr val="tx1"/>
                </a:solidFill>
                <a:latin typeface="Calibri" panose="020F0502020204030204" pitchFamily="34" charset="0"/>
              </a:rPr>
              <a:t> в </a:t>
            </a:r>
            <a:r>
              <a:rPr lang="ru-RU" sz="2200" i="1" u="sng" dirty="0">
                <a:solidFill>
                  <a:schemeClr val="tx1"/>
                </a:solidFill>
                <a:latin typeface="Calibri" panose="020F0502020204030204" pitchFamily="34" charset="0"/>
              </a:rPr>
              <a:t>устной форме</a:t>
            </a:r>
            <a:r>
              <a:rPr lang="ru-RU" sz="2200" dirty="0">
                <a:solidFill>
                  <a:schemeClr val="tx1"/>
                </a:solidFill>
                <a:latin typeface="Calibri" panose="020F0502020204030204" pitchFamily="34" charset="0"/>
              </a:rPr>
              <a:t>, </a:t>
            </a:r>
            <a:r>
              <a:rPr lang="ru-RU" sz="2200" i="1" u="sng" dirty="0">
                <a:solidFill>
                  <a:schemeClr val="tx1"/>
                </a:solidFill>
                <a:latin typeface="Calibri" panose="020F0502020204030204" pitchFamily="34" charset="0"/>
              </a:rPr>
              <a:t>индивидуально </a:t>
            </a:r>
            <a:r>
              <a:rPr lang="ru-RU" sz="2200" dirty="0">
                <a:solidFill>
                  <a:schemeClr val="tx1"/>
                </a:solidFill>
                <a:latin typeface="Calibri" panose="020F0502020204030204" pitchFamily="34" charset="0"/>
              </a:rPr>
              <a:t> по хорошо знакомым предметам с ярко выраженными признаками </a:t>
            </a:r>
            <a:r>
              <a:rPr lang="ru-RU" sz="2200" dirty="0" smtClean="0">
                <a:solidFill>
                  <a:schemeClr val="tx1"/>
                </a:solidFill>
                <a:latin typeface="Calibri" panose="020F0502020204030204" pitchFamily="34" charset="0"/>
              </a:rPr>
              <a:t/>
            </a:r>
            <a:br>
              <a:rPr lang="ru-RU" sz="2200" dirty="0" smtClean="0">
                <a:solidFill>
                  <a:schemeClr val="tx1"/>
                </a:solidFill>
                <a:latin typeface="Calibri" panose="020F0502020204030204" pitchFamily="34" charset="0"/>
              </a:rPr>
            </a:br>
            <a:r>
              <a:rPr lang="ru-RU" sz="2200" i="1" u="sng" dirty="0" smtClean="0">
                <a:latin typeface="Calibri" panose="020F0502020204030204" pitchFamily="34" charset="0"/>
              </a:rPr>
              <a:t>с </a:t>
            </a:r>
            <a:r>
              <a:rPr lang="ru-RU" sz="2200" i="1" u="sng" dirty="0">
                <a:latin typeface="Calibri" panose="020F0502020204030204" pitchFamily="34" charset="0"/>
              </a:rPr>
              <a:t>опорой на графическое изображение</a:t>
            </a:r>
            <a:r>
              <a:rPr lang="ru-RU" sz="2200" dirty="0">
                <a:solidFill>
                  <a:schemeClr val="tx1"/>
                </a:solidFill>
                <a:latin typeface="Calibri" panose="020F0502020204030204" pitchFamily="34" charset="0"/>
              </a:rPr>
              <a:t>:</a:t>
            </a:r>
            <a:endParaRPr lang="ru-RU" sz="2200" dirty="0">
              <a:solidFill>
                <a:schemeClr val="tx1"/>
              </a:solidFill>
            </a:endParaRPr>
          </a:p>
        </p:txBody>
      </p:sp>
      <p:sp>
        <p:nvSpPr>
          <p:cNvPr id="3" name="Объект 2"/>
          <p:cNvSpPr>
            <a:spLocks noGrp="1"/>
          </p:cNvSpPr>
          <p:nvPr>
            <p:ph sz="half" idx="1"/>
          </p:nvPr>
        </p:nvSpPr>
        <p:spPr>
          <a:xfrm>
            <a:off x="779647" y="2888912"/>
            <a:ext cx="4110598" cy="3663921"/>
          </a:xfrm>
        </p:spPr>
        <p:txBody>
          <a:bodyPr>
            <a:normAutofit fontScale="92500" lnSpcReduction="10000"/>
          </a:bodyPr>
          <a:lstStyle/>
          <a:p>
            <a:pPr lvl="0">
              <a:lnSpc>
                <a:spcPct val="150000"/>
              </a:lnSpc>
            </a:pPr>
            <a:r>
              <a:rPr lang="ru-RU" sz="2000" dirty="0" smtClean="0">
                <a:latin typeface="Calibri" panose="020F0502020204030204" pitchFamily="34" charset="0"/>
              </a:rPr>
              <a:t>«слова-предметы</a:t>
            </a:r>
            <a:endParaRPr lang="ru-RU" sz="2000" dirty="0">
              <a:latin typeface="Calibri" panose="020F0502020204030204" pitchFamily="34" charset="0"/>
            </a:endParaRPr>
          </a:p>
          <a:p>
            <a:pPr lvl="0">
              <a:lnSpc>
                <a:spcPct val="150000"/>
              </a:lnSpc>
            </a:pPr>
            <a:r>
              <a:rPr lang="ru-RU" sz="2000" dirty="0">
                <a:latin typeface="Calibri" panose="020F0502020204030204" pitchFamily="34" charset="0"/>
              </a:rPr>
              <a:t>«слова-признаки</a:t>
            </a:r>
            <a:r>
              <a:rPr lang="ru-RU" sz="2000" dirty="0" smtClean="0">
                <a:latin typeface="Calibri" panose="020F0502020204030204" pitchFamily="34" charset="0"/>
              </a:rPr>
              <a:t>» </a:t>
            </a:r>
            <a:endParaRPr lang="ru-RU" sz="2000" dirty="0">
              <a:latin typeface="Calibri" panose="020F0502020204030204" pitchFamily="34" charset="0"/>
            </a:endParaRPr>
          </a:p>
          <a:p>
            <a:pPr lvl="0">
              <a:lnSpc>
                <a:spcPct val="150000"/>
              </a:lnSpc>
            </a:pPr>
            <a:r>
              <a:rPr lang="ru-RU" sz="2000" dirty="0">
                <a:latin typeface="Calibri" panose="020F0502020204030204" pitchFamily="34" charset="0"/>
              </a:rPr>
              <a:t>«слова- действия</a:t>
            </a:r>
            <a:r>
              <a:rPr lang="ru-RU" sz="2000" dirty="0" smtClean="0">
                <a:latin typeface="Calibri" panose="020F0502020204030204" pitchFamily="34" charset="0"/>
              </a:rPr>
              <a:t>» </a:t>
            </a:r>
            <a:endParaRPr lang="ru-RU" sz="2000" dirty="0">
              <a:latin typeface="Calibri" panose="020F0502020204030204" pitchFamily="34" charset="0"/>
            </a:endParaRPr>
          </a:p>
          <a:p>
            <a:pPr lvl="0">
              <a:lnSpc>
                <a:spcPct val="150000"/>
              </a:lnSpc>
            </a:pPr>
            <a:r>
              <a:rPr lang="ru-RU" sz="2000" dirty="0" smtClean="0">
                <a:latin typeface="Calibri" panose="020F0502020204030204" pitchFamily="34" charset="0"/>
              </a:rPr>
              <a:t>«слова-предлоги»</a:t>
            </a:r>
          </a:p>
          <a:p>
            <a:pPr marL="0" lvl="0" indent="0">
              <a:lnSpc>
                <a:spcPct val="150000"/>
              </a:lnSpc>
              <a:buNone/>
            </a:pPr>
            <a:r>
              <a:rPr lang="ru-RU" dirty="0" smtClean="0">
                <a:solidFill>
                  <a:schemeClr val="tx1"/>
                </a:solidFill>
                <a:latin typeface="Calibri" panose="020F0502020204030204" pitchFamily="34" charset="0"/>
              </a:rPr>
              <a:t>                                                                     </a:t>
            </a:r>
            <a:endParaRPr lang="ru-RU" dirty="0">
              <a:solidFill>
                <a:schemeClr val="tx1"/>
              </a:solidFill>
              <a:latin typeface="Calibri" panose="020F0502020204030204" pitchFamily="34" charset="0"/>
            </a:endParaRPr>
          </a:p>
          <a:p>
            <a:pPr lvl="0">
              <a:lnSpc>
                <a:spcPct val="150000"/>
              </a:lnSpc>
            </a:pPr>
            <a:endParaRPr lang="ru-RU" dirty="0" smtClean="0">
              <a:solidFill>
                <a:schemeClr val="tx1"/>
              </a:solidFill>
              <a:latin typeface="Calibri" panose="020F0502020204030204" pitchFamily="34" charset="0"/>
            </a:endParaRPr>
          </a:p>
          <a:p>
            <a:pPr marL="0" lvl="0" indent="0">
              <a:lnSpc>
                <a:spcPct val="150000"/>
              </a:lnSpc>
              <a:buNone/>
            </a:pPr>
            <a:r>
              <a:rPr lang="ru-RU" dirty="0">
                <a:solidFill>
                  <a:schemeClr val="tx1"/>
                </a:solidFill>
                <a:latin typeface="Calibri" panose="020F0502020204030204" pitchFamily="34" charset="0"/>
              </a:rPr>
              <a:t> </a:t>
            </a:r>
            <a:r>
              <a:rPr lang="ru-RU" dirty="0" smtClean="0">
                <a:solidFill>
                  <a:schemeClr val="tx1"/>
                </a:solidFill>
                <a:latin typeface="Calibri" panose="020F0502020204030204" pitchFamily="34" charset="0"/>
              </a:rPr>
              <a:t>                                                                                                    </a:t>
            </a:r>
          </a:p>
          <a:p>
            <a:pPr marL="0" indent="0">
              <a:buNone/>
            </a:pPr>
            <a:endParaRPr lang="ru-RU" dirty="0" smtClean="0"/>
          </a:p>
          <a:p>
            <a:pPr marL="0" indent="0">
              <a:buNone/>
            </a:pPr>
            <a:endParaRPr lang="ru-RU" dirty="0"/>
          </a:p>
        </p:txBody>
      </p:sp>
      <p:graphicFrame>
        <p:nvGraphicFramePr>
          <p:cNvPr id="11" name="Объект 10"/>
          <p:cNvGraphicFramePr>
            <a:graphicFrameLocks noGrp="1"/>
          </p:cNvGraphicFramePr>
          <p:nvPr>
            <p:ph sz="half" idx="2"/>
            <p:extLst>
              <p:ext uri="{D42A27DB-BD31-4B8C-83A1-F6EECF244321}">
                <p14:modId xmlns:p14="http://schemas.microsoft.com/office/powerpoint/2010/main" val="4032437205"/>
              </p:ext>
            </p:extLst>
          </p:nvPr>
        </p:nvGraphicFramePr>
        <p:xfrm>
          <a:off x="6282981" y="2800949"/>
          <a:ext cx="1956241" cy="3070459"/>
        </p:xfrm>
        <a:graphic>
          <a:graphicData uri="http://schemas.openxmlformats.org/drawingml/2006/table">
            <a:tbl>
              <a:tblPr firstRow="1" firstCol="1" bandRow="1"/>
              <a:tblGrid>
                <a:gridCol w="299176"/>
                <a:gridCol w="172739"/>
                <a:gridCol w="172739"/>
                <a:gridCol w="156559"/>
                <a:gridCol w="188919"/>
                <a:gridCol w="253843"/>
                <a:gridCol w="91635"/>
                <a:gridCol w="172739"/>
                <a:gridCol w="172739"/>
                <a:gridCol w="275153"/>
              </a:tblGrid>
              <a:tr h="642326">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1</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642326">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2</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642326">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26">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4</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 </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r>
              <a:tr h="501155">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5</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
        <p:nvSpPr>
          <p:cNvPr id="4" name="Прямоугольник 3"/>
          <p:cNvSpPr/>
          <p:nvPr/>
        </p:nvSpPr>
        <p:spPr>
          <a:xfrm>
            <a:off x="3282217" y="2886360"/>
            <a:ext cx="519764" cy="4235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5" name="Прямоугольник 4"/>
          <p:cNvSpPr/>
          <p:nvPr/>
        </p:nvSpPr>
        <p:spPr>
          <a:xfrm>
            <a:off x="3291841" y="3438915"/>
            <a:ext cx="519764" cy="447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6" name="Прямоугольник 5"/>
          <p:cNvSpPr/>
          <p:nvPr/>
        </p:nvSpPr>
        <p:spPr>
          <a:xfrm>
            <a:off x="3291841" y="3974452"/>
            <a:ext cx="519764" cy="428324"/>
          </a:xfrm>
          <a:prstGeom prst="rect">
            <a:avLst/>
          </a:prstGeom>
          <a:solidFill>
            <a:srgbClr val="0070C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7" name="Прямоугольник 6"/>
          <p:cNvSpPr/>
          <p:nvPr/>
        </p:nvSpPr>
        <p:spPr>
          <a:xfrm>
            <a:off x="3291841" y="4621169"/>
            <a:ext cx="519764" cy="428324"/>
          </a:xfrm>
          <a:prstGeom prst="rect">
            <a:avLst/>
          </a:prstGeom>
          <a:solidFill>
            <a:schemeClr val="accent2">
              <a:lumMod val="75000"/>
            </a:schemeClr>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1074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56135"/>
            <a:ext cx="8596668" cy="1574265"/>
          </a:xfrm>
        </p:spPr>
        <p:txBody>
          <a:bodyPr>
            <a:normAutofit fontScale="90000"/>
          </a:bodyPr>
          <a:lstStyle/>
          <a:p>
            <a:pPr marL="0" indent="0"/>
            <a:r>
              <a:rPr lang="ru-RU" sz="2200" b="1" dirty="0">
                <a:solidFill>
                  <a:srgbClr val="FF0000"/>
                </a:solidFill>
                <a:latin typeface="Calibri" panose="020F0502020204030204" pitchFamily="34" charset="0"/>
              </a:rPr>
              <a:t> </a:t>
            </a:r>
            <a:r>
              <a:rPr lang="ru-RU" sz="2200" b="1" dirty="0" smtClean="0">
                <a:solidFill>
                  <a:srgbClr val="FF0000"/>
                </a:solidFill>
                <a:latin typeface="Calibri" panose="020F0502020204030204" pitchFamily="34" charset="0"/>
              </a:rPr>
              <a:t>4 </a:t>
            </a:r>
            <a:r>
              <a:rPr lang="ru-RU" sz="2200" b="1" dirty="0">
                <a:solidFill>
                  <a:srgbClr val="FF0000"/>
                </a:solidFill>
                <a:latin typeface="Calibri" panose="020F0502020204030204" pitchFamily="34" charset="0"/>
              </a:rPr>
              <a:t>этап </a:t>
            </a:r>
            <a:r>
              <a:rPr lang="ru-RU" sz="2200" b="1" dirty="0" smtClean="0">
                <a:solidFill>
                  <a:srgbClr val="FF0000"/>
                </a:solidFill>
                <a:latin typeface="Calibri" panose="020F0502020204030204" pitchFamily="34" charset="0"/>
              </a:rPr>
              <a:t> </a:t>
            </a:r>
            <a:r>
              <a:rPr lang="ru-RU" sz="2200" dirty="0" smtClean="0">
                <a:solidFill>
                  <a:schemeClr val="tx1"/>
                </a:solidFill>
                <a:latin typeface="Calibri" panose="020F0502020204030204" pitchFamily="34" charset="0"/>
              </a:rPr>
              <a:t>Составление </a:t>
            </a:r>
            <a:r>
              <a:rPr lang="ru-RU" sz="2200" dirty="0" err="1">
                <a:solidFill>
                  <a:schemeClr val="tx1"/>
                </a:solidFill>
                <a:latin typeface="Calibri" panose="020F0502020204030204" pitchFamily="34" charset="0"/>
              </a:rPr>
              <a:t>синквейна</a:t>
            </a:r>
            <a:r>
              <a:rPr lang="ru-RU" sz="2200" dirty="0">
                <a:solidFill>
                  <a:schemeClr val="tx1"/>
                </a:solidFill>
                <a:latin typeface="Calibri" panose="020F0502020204030204" pitchFamily="34" charset="0"/>
              </a:rPr>
              <a:t> </a:t>
            </a:r>
            <a:r>
              <a:rPr lang="ru-RU" sz="2200" dirty="0" smtClean="0">
                <a:solidFill>
                  <a:schemeClr val="tx1"/>
                </a:solidFill>
                <a:latin typeface="Calibri" panose="020F0502020204030204" pitchFamily="34" charset="0"/>
              </a:rPr>
              <a:t> </a:t>
            </a:r>
            <a:r>
              <a:rPr lang="ru-RU" sz="2200" i="1" u="sng" dirty="0" smtClean="0">
                <a:solidFill>
                  <a:schemeClr val="tx1"/>
                </a:solidFill>
                <a:latin typeface="Calibri" panose="020F0502020204030204" pitchFamily="34" charset="0"/>
              </a:rPr>
              <a:t>в парах </a:t>
            </a:r>
            <a:r>
              <a:rPr lang="ru-RU" sz="2200" dirty="0">
                <a:solidFill>
                  <a:schemeClr val="tx1"/>
                </a:solidFill>
                <a:latin typeface="Calibri" panose="020F0502020204030204" pitchFamily="34" charset="0"/>
              </a:rPr>
              <a:t>по хорошо знакомым </a:t>
            </a:r>
            <a:r>
              <a:rPr lang="ru-RU" sz="2200" dirty="0" smtClean="0">
                <a:solidFill>
                  <a:schemeClr val="tx1"/>
                </a:solidFill>
                <a:latin typeface="Calibri" panose="020F0502020204030204" pitchFamily="34" charset="0"/>
              </a:rPr>
              <a:t>героям детских произведений </a:t>
            </a:r>
            <a:r>
              <a:rPr lang="ru-RU" sz="2200" dirty="0">
                <a:solidFill>
                  <a:schemeClr val="tx1"/>
                </a:solidFill>
                <a:latin typeface="Calibri" panose="020F0502020204030204" pitchFamily="34" charset="0"/>
              </a:rPr>
              <a:t>с </a:t>
            </a:r>
            <a:r>
              <a:rPr lang="ru-RU" sz="2200" dirty="0" smtClean="0">
                <a:solidFill>
                  <a:schemeClr val="tx1"/>
                </a:solidFill>
                <a:latin typeface="Calibri" panose="020F0502020204030204" pitchFamily="34" charset="0"/>
              </a:rPr>
              <a:t>опорой на</a:t>
            </a:r>
            <a:r>
              <a:rPr lang="ru-RU" sz="2200" dirty="0">
                <a:latin typeface="Calibri" panose="020F0502020204030204" pitchFamily="34" charset="0"/>
              </a:rPr>
              <a:t> </a:t>
            </a:r>
            <a:r>
              <a:rPr lang="ru-RU" sz="2200" u="sng" dirty="0" smtClean="0">
                <a:latin typeface="Calibri" panose="020F0502020204030204" pitchFamily="34" charset="0"/>
              </a:rPr>
              <a:t>дидактический материал </a:t>
            </a:r>
            <a:r>
              <a:rPr lang="ru-RU" sz="2200" dirty="0" smtClean="0">
                <a:solidFill>
                  <a:schemeClr val="tx1"/>
                </a:solidFill>
                <a:latin typeface="Calibri" panose="020F0502020204030204" pitchFamily="34" charset="0"/>
              </a:rPr>
              <a:t>в виде </a:t>
            </a:r>
            <a:r>
              <a:rPr lang="ru-RU" sz="2200" u="sng" dirty="0">
                <a:latin typeface="Calibri" panose="020F0502020204030204" pitchFamily="34" charset="0"/>
              </a:rPr>
              <a:t>опорных </a:t>
            </a:r>
            <a:r>
              <a:rPr lang="ru-RU" sz="2200" u="sng" dirty="0" smtClean="0">
                <a:latin typeface="Calibri" panose="020F0502020204030204" pitchFamily="34" charset="0"/>
              </a:rPr>
              <a:t>рисунков-символов</a:t>
            </a:r>
            <a:r>
              <a:rPr lang="ru-RU" sz="2200" i="1" u="sng" dirty="0" smtClean="0">
                <a:latin typeface="Calibri" panose="020F0502020204030204" pitchFamily="34" charset="0"/>
              </a:rPr>
              <a:t> </a:t>
            </a:r>
            <a:r>
              <a:rPr lang="ru-RU" sz="2200" i="1" dirty="0" smtClean="0">
                <a:latin typeface="Calibri" panose="020F0502020204030204" pitchFamily="34" charset="0"/>
              </a:rPr>
              <a:t>(мнемотехники), </a:t>
            </a:r>
            <a:r>
              <a:rPr lang="ru-RU" sz="2200" dirty="0" smtClean="0">
                <a:solidFill>
                  <a:schemeClr val="tx1"/>
                </a:solidFill>
                <a:latin typeface="Calibri" panose="020F0502020204030204" pitchFamily="34" charset="0"/>
              </a:rPr>
              <a:t>предложенных </a:t>
            </a:r>
            <a:r>
              <a:rPr lang="ru-RU" sz="2200" dirty="0" smtClean="0">
                <a:solidFill>
                  <a:schemeClr val="tx1"/>
                </a:solidFill>
                <a:latin typeface="Calibri" panose="020F0502020204030204" pitchFamily="34" charset="0"/>
              </a:rPr>
              <a:t>воспитателем</a:t>
            </a:r>
            <a:r>
              <a:rPr lang="ru-RU" sz="2200" i="1" dirty="0" smtClean="0">
                <a:solidFill>
                  <a:schemeClr val="tx1"/>
                </a:solidFill>
                <a:latin typeface="Calibri" panose="020F0502020204030204" pitchFamily="34" charset="0"/>
              </a:rPr>
              <a:t>.</a:t>
            </a:r>
            <a:br>
              <a:rPr lang="ru-RU" sz="2200" i="1" dirty="0" smtClean="0">
                <a:solidFill>
                  <a:schemeClr val="tx1"/>
                </a:solidFill>
                <a:latin typeface="Calibri" panose="020F0502020204030204" pitchFamily="34" charset="0"/>
              </a:rPr>
            </a:br>
            <a:r>
              <a:rPr lang="ru-RU" sz="2200" i="1" dirty="0">
                <a:solidFill>
                  <a:schemeClr val="tx1"/>
                </a:solidFill>
                <a:latin typeface="Calibri" panose="020F0502020204030204" pitchFamily="34" charset="0"/>
              </a:rPr>
              <a:t/>
            </a:r>
            <a:br>
              <a:rPr lang="ru-RU" sz="2200" i="1" dirty="0">
                <a:solidFill>
                  <a:schemeClr val="tx1"/>
                </a:solidFill>
                <a:latin typeface="Calibri" panose="020F0502020204030204" pitchFamily="34" charset="0"/>
              </a:rPr>
            </a:br>
            <a:r>
              <a:rPr lang="ru-RU" sz="2400" b="1" dirty="0" smtClean="0">
                <a:solidFill>
                  <a:schemeClr val="accent2">
                    <a:lumMod val="75000"/>
                  </a:schemeClr>
                </a:solidFill>
                <a:latin typeface="Calibri" panose="020F0502020204030204" pitchFamily="34" charset="0"/>
              </a:rPr>
              <a:t>З</a:t>
            </a:r>
            <a:r>
              <a:rPr lang="ru-RU" sz="24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адание </a:t>
            </a:r>
            <a:r>
              <a:rPr lang="ru-RU"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«Выложи картинки по схеме»</a:t>
            </a:r>
            <a:endParaRPr lang="ru-RU" sz="2400" dirty="0">
              <a:solidFill>
                <a:schemeClr val="accent2">
                  <a:lumMod val="75000"/>
                </a:schemeClr>
              </a:solidFill>
              <a:latin typeface="Calibri" panose="020F0502020204030204" pitchFamily="34" charset="0"/>
            </a:endParaRPr>
          </a:p>
        </p:txBody>
      </p:sp>
      <p:sp>
        <p:nvSpPr>
          <p:cNvPr id="3" name="Объект 2"/>
          <p:cNvSpPr>
            <a:spLocks noGrp="1"/>
          </p:cNvSpPr>
          <p:nvPr>
            <p:ph sz="half" idx="1"/>
          </p:nvPr>
        </p:nvSpPr>
        <p:spPr>
          <a:xfrm>
            <a:off x="826518" y="2641188"/>
            <a:ext cx="4184035" cy="3606280"/>
          </a:xfrm>
        </p:spPr>
        <p:txBody>
          <a:bodyPr>
            <a:noAutofit/>
          </a:bodyPr>
          <a:lstStyle/>
          <a:p>
            <a:pPr marL="0" lvl="0" indent="0" algn="ctr">
              <a:buNone/>
            </a:pPr>
            <a:r>
              <a:rPr lang="ru-RU" sz="2400" b="1" i="1" dirty="0" smtClean="0">
                <a:solidFill>
                  <a:schemeClr val="accent5"/>
                </a:solidFill>
              </a:rPr>
              <a:t>1.Буратино</a:t>
            </a:r>
            <a:endParaRPr lang="ru-RU" sz="2400" i="1" dirty="0" smtClean="0">
              <a:solidFill>
                <a:schemeClr val="accent5"/>
              </a:solidFill>
            </a:endParaRPr>
          </a:p>
          <a:p>
            <a:pPr marL="0" lvl="0" indent="0" algn="ctr">
              <a:buNone/>
            </a:pPr>
            <a:r>
              <a:rPr lang="ru-RU" sz="2400" i="1" dirty="0" smtClean="0">
                <a:solidFill>
                  <a:schemeClr val="accent5"/>
                </a:solidFill>
              </a:rPr>
              <a:t>2. Деревянный</a:t>
            </a:r>
            <a:r>
              <a:rPr lang="ru-RU" sz="2400" i="1" dirty="0">
                <a:solidFill>
                  <a:schemeClr val="accent5"/>
                </a:solidFill>
              </a:rPr>
              <a:t>, веселый</a:t>
            </a:r>
            <a:r>
              <a:rPr lang="ru-RU" sz="2400" i="1" dirty="0" smtClean="0">
                <a:solidFill>
                  <a:schemeClr val="accent5"/>
                </a:solidFill>
              </a:rPr>
              <a:t>.</a:t>
            </a:r>
            <a:endParaRPr lang="ru-RU" sz="2400" i="1" dirty="0" smtClean="0">
              <a:solidFill>
                <a:schemeClr val="accent5"/>
              </a:solidFill>
            </a:endParaRPr>
          </a:p>
          <a:p>
            <a:pPr marL="0" indent="0" algn="ctr">
              <a:buNone/>
            </a:pPr>
            <a:r>
              <a:rPr lang="ru-RU" sz="2400" i="1" dirty="0" smtClean="0">
                <a:solidFill>
                  <a:schemeClr val="accent5"/>
                </a:solidFill>
              </a:rPr>
              <a:t>3</a:t>
            </a:r>
            <a:r>
              <a:rPr lang="ru-RU" sz="2400" i="1" dirty="0">
                <a:solidFill>
                  <a:schemeClr val="accent5"/>
                </a:solidFill>
              </a:rPr>
              <a:t>. Ходит, учится читать, любит папу Карло</a:t>
            </a:r>
            <a:r>
              <a:rPr lang="ru-RU" sz="2400" i="1" dirty="0" smtClean="0">
                <a:solidFill>
                  <a:schemeClr val="accent5"/>
                </a:solidFill>
              </a:rPr>
              <a:t>.</a:t>
            </a:r>
            <a:endParaRPr lang="ru-RU" sz="2400" i="1" dirty="0" smtClean="0">
              <a:solidFill>
                <a:schemeClr val="accent5"/>
              </a:solidFill>
            </a:endParaRPr>
          </a:p>
          <a:p>
            <a:pPr marL="0" indent="0" algn="ctr">
              <a:buNone/>
            </a:pPr>
            <a:r>
              <a:rPr lang="ru-RU" sz="2400" i="1" dirty="0" smtClean="0">
                <a:solidFill>
                  <a:schemeClr val="accent5"/>
                </a:solidFill>
              </a:rPr>
              <a:t>4</a:t>
            </a:r>
            <a:r>
              <a:rPr lang="ru-RU" sz="2400" i="1" dirty="0">
                <a:solidFill>
                  <a:schemeClr val="accent5"/>
                </a:solidFill>
              </a:rPr>
              <a:t>. Буратино открыл золотым ключиком потайную </a:t>
            </a:r>
            <a:r>
              <a:rPr lang="ru-RU" sz="2400" i="1" dirty="0" smtClean="0">
                <a:solidFill>
                  <a:schemeClr val="accent5"/>
                </a:solidFill>
              </a:rPr>
              <a:t>дверь</a:t>
            </a:r>
            <a:r>
              <a:rPr lang="ru-RU" sz="2400" i="1" dirty="0" smtClean="0">
                <a:solidFill>
                  <a:schemeClr val="accent5"/>
                </a:solidFill>
              </a:rPr>
              <a:t>.</a:t>
            </a:r>
            <a:endParaRPr lang="ru-RU" sz="2400" i="1" dirty="0">
              <a:solidFill>
                <a:schemeClr val="accent5"/>
              </a:solidFill>
            </a:endParaRPr>
          </a:p>
          <a:p>
            <a:pPr marL="0" indent="0" algn="ctr">
              <a:buNone/>
            </a:pPr>
            <a:r>
              <a:rPr lang="ru-RU" sz="2400" i="1" dirty="0" smtClean="0">
                <a:solidFill>
                  <a:schemeClr val="accent5"/>
                </a:solidFill>
              </a:rPr>
              <a:t>5</a:t>
            </a:r>
            <a:r>
              <a:rPr lang="ru-RU" sz="2400" i="1" dirty="0">
                <a:solidFill>
                  <a:schemeClr val="accent5"/>
                </a:solidFill>
              </a:rPr>
              <a:t>. </a:t>
            </a:r>
            <a:r>
              <a:rPr lang="ru-RU" sz="2400" i="1" dirty="0" smtClean="0">
                <a:solidFill>
                  <a:schemeClr val="accent5"/>
                </a:solidFill>
              </a:rPr>
              <a:t>Мальчик.</a:t>
            </a:r>
            <a:endParaRPr lang="ru-RU" sz="2400" i="1" dirty="0">
              <a:solidFill>
                <a:schemeClr val="accent5"/>
              </a:solidFill>
            </a:endParaRPr>
          </a:p>
          <a:p>
            <a:endParaRPr lang="ru-RU" i="1" dirty="0"/>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490096796"/>
              </p:ext>
            </p:extLst>
          </p:nvPr>
        </p:nvGraphicFramePr>
        <p:xfrm>
          <a:off x="6100097" y="2641189"/>
          <a:ext cx="2581889" cy="3881435"/>
        </p:xfrm>
        <a:graphic>
          <a:graphicData uri="http://schemas.openxmlformats.org/drawingml/2006/table">
            <a:tbl>
              <a:tblPr firstRow="1" firstCol="1" bandRow="1"/>
              <a:tblGrid>
                <a:gridCol w="394858"/>
                <a:gridCol w="227985"/>
                <a:gridCol w="227985"/>
                <a:gridCol w="94768"/>
                <a:gridCol w="361202"/>
                <a:gridCol w="312566"/>
                <a:gridCol w="143404"/>
                <a:gridCol w="227985"/>
                <a:gridCol w="227985"/>
                <a:gridCol w="363151"/>
              </a:tblGrid>
              <a:tr h="776287">
                <a:tc gridSpan="3">
                  <a:txBody>
                    <a:bodyPr/>
                    <a:lstStyle/>
                    <a:p>
                      <a:pPr>
                        <a:lnSpc>
                          <a:spcPct val="107000"/>
                        </a:lnSpc>
                        <a:spcAft>
                          <a:spcPts val="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1</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776287">
                <a:tc gridSpan="2">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2</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76287">
                <a:tc>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3</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r>
                        <a:rPr lang="ru-RU" sz="40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287">
                <a:tc gridSpan="2">
                  <a:txBody>
                    <a:bodyPr/>
                    <a:lstStyle/>
                    <a:p>
                      <a:pPr>
                        <a:lnSpc>
                          <a:spcPct val="107000"/>
                        </a:lnSpc>
                        <a:spcAft>
                          <a:spcPts val="0"/>
                        </a:spcAft>
                      </a:pP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3">
                  <a:txBody>
                    <a:bodyPr/>
                    <a:lstStyle/>
                    <a:p>
                      <a:pPr>
                        <a:lnSpc>
                          <a:spcPct val="107000"/>
                        </a:lnSpc>
                        <a:spcAft>
                          <a:spcPts val="0"/>
                        </a:spcAft>
                      </a:pPr>
                      <a:endParaRPr lang="ru-RU" sz="19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gridSpan="2">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776287">
                <a:tc gridSpan="3">
                  <a:txBody>
                    <a:bodyPr/>
                    <a:lstStyle/>
                    <a:p>
                      <a:pPr>
                        <a:lnSpc>
                          <a:spcPct val="107000"/>
                        </a:lnSpc>
                        <a:spcAft>
                          <a:spcPts val="0"/>
                        </a:spcAft>
                      </a:pPr>
                      <a:r>
                        <a:rPr lang="ru-RU" sz="1900">
                          <a:effectLst/>
                          <a:latin typeface="Calibri" panose="020F0502020204030204" pitchFamily="34" charset="0"/>
                          <a:ea typeface="Calibri" panose="020F0502020204030204" pitchFamily="34" charset="0"/>
                          <a:cs typeface="Times New Roman" panose="02020603050405020304" pitchFamily="18" charset="0"/>
                        </a:rPr>
                        <a:t>5</a:t>
                      </a: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nSpc>
                          <a:spcPct val="107000"/>
                        </a:lnSpc>
                        <a:spcAft>
                          <a:spcPts val="0"/>
                        </a:spcAft>
                      </a:pPr>
                      <a:endParaRPr lang="ru-RU" sz="40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nSpc>
                          <a:spcPct val="107000"/>
                        </a:lnSpc>
                        <a:spcAft>
                          <a:spcPts val="0"/>
                        </a:spcAft>
                      </a:pPr>
                      <a:r>
                        <a:rPr lang="ru-RU" sz="400" dirty="0">
                          <a:effectLst/>
                          <a:latin typeface="Calibri" panose="020F0502020204030204" pitchFamily="34" charset="0"/>
                          <a:ea typeface="Calibri" panose="020F0502020204030204" pitchFamily="34" charset="0"/>
                          <a:cs typeface="Times New Roman" panose="02020603050405020304" pitchFamily="18" charset="0"/>
                        </a:rPr>
                        <a:t> </a:t>
                      </a:r>
                    </a:p>
                  </a:txBody>
                  <a:tcPr marL="27725" marR="27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pic>
        <p:nvPicPr>
          <p:cNvPr id="4107" name="Рисунок 172" descr="http://foneyes.ru/img/picture/Aug/02/c61d85b6d99d1bbe70bd71ef338d6aa5/1.jpg"/>
          <p:cNvPicPr>
            <a:picLocks noChangeAspect="1" noChangeArrowheads="1"/>
          </p:cNvPicPr>
          <p:nvPr/>
        </p:nvPicPr>
        <p:blipFill>
          <a:blip r:embed="rId2" cstate="print">
            <a:extLst>
              <a:ext uri="{28A0092B-C50C-407E-A947-70E740481C1C}">
                <a14:useLocalDpi xmlns:a14="http://schemas.microsoft.com/office/drawing/2010/main" val="0"/>
              </a:ext>
            </a:extLst>
          </a:blip>
          <a:srcRect r="7365"/>
          <a:stretch>
            <a:fillRect/>
          </a:stretch>
        </p:blipFill>
        <p:spPr bwMode="auto">
          <a:xfrm>
            <a:off x="7052611" y="2641188"/>
            <a:ext cx="631827" cy="746905"/>
          </a:xfrm>
          <a:prstGeom prst="rect">
            <a:avLst/>
          </a:prstGeom>
          <a:noFill/>
          <a:extLst>
            <a:ext uri="{909E8E84-426E-40DD-AFC4-6F175D3DCCD1}">
              <a14:hiddenFill xmlns:a14="http://schemas.microsoft.com/office/drawing/2010/main">
                <a:solidFill>
                  <a:srgbClr val="FFFFFF"/>
                </a:solidFill>
              </a14:hiddenFill>
            </a:ext>
          </a:extLst>
        </p:spPr>
      </p:pic>
      <p:pic>
        <p:nvPicPr>
          <p:cNvPr id="4106" name="Рисунок 173" descr="http://photo-zhurnal.ru/images/224081_zelenoe-derevo-png.jpg"/>
          <p:cNvPicPr>
            <a:picLocks noChangeAspect="1" noChangeArrowheads="1"/>
          </p:cNvPicPr>
          <p:nvPr/>
        </p:nvPicPr>
        <p:blipFill>
          <a:blip r:embed="rId3" cstate="print">
            <a:extLst>
              <a:ext uri="{28A0092B-C50C-407E-A947-70E740481C1C}">
                <a14:useLocalDpi xmlns:a14="http://schemas.microsoft.com/office/drawing/2010/main" val="0"/>
              </a:ext>
            </a:extLst>
          </a:blip>
          <a:srcRect r="163" b="8919"/>
          <a:stretch>
            <a:fillRect/>
          </a:stretch>
        </p:blipFill>
        <p:spPr bwMode="auto">
          <a:xfrm>
            <a:off x="6732270" y="3438753"/>
            <a:ext cx="701796" cy="721616"/>
          </a:xfrm>
          <a:prstGeom prst="rect">
            <a:avLst/>
          </a:prstGeom>
          <a:noFill/>
          <a:extLst>
            <a:ext uri="{909E8E84-426E-40DD-AFC4-6F175D3DCCD1}">
              <a14:hiddenFill xmlns:a14="http://schemas.microsoft.com/office/drawing/2010/main">
                <a:solidFill>
                  <a:srgbClr val="FFFFFF"/>
                </a:solidFill>
              </a14:hiddenFill>
            </a:ext>
          </a:extLst>
        </p:spPr>
      </p:pic>
      <p:pic>
        <p:nvPicPr>
          <p:cNvPr id="4105" name="Рисунок 174" descr="https://1000.menu/img/holidays/mezhdunarodnyi-den-ulybki-13679289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0620" y="3551638"/>
            <a:ext cx="526599" cy="4553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Рисунок 175" descr="http://boombob.ru/img/picture/Jun/30/4d4eea5f807358225962cdb661254f45/11.jpg"/>
          <p:cNvPicPr>
            <a:picLocks noChangeAspect="1" noChangeArrowheads="1"/>
          </p:cNvPicPr>
          <p:nvPr/>
        </p:nvPicPr>
        <p:blipFill>
          <a:blip r:embed="rId5" cstate="print">
            <a:extLst>
              <a:ext uri="{28A0092B-C50C-407E-A947-70E740481C1C}">
                <a14:useLocalDpi xmlns:a14="http://schemas.microsoft.com/office/drawing/2010/main" val="0"/>
              </a:ext>
            </a:extLst>
          </a:blip>
          <a:srcRect l="5608" t="26984" r="3740" b="5762"/>
          <a:stretch>
            <a:fillRect/>
          </a:stretch>
        </p:blipFill>
        <p:spPr bwMode="auto">
          <a:xfrm>
            <a:off x="6554804" y="4307082"/>
            <a:ext cx="424028" cy="564076"/>
          </a:xfrm>
          <a:prstGeom prst="rect">
            <a:avLst/>
          </a:prstGeom>
          <a:noFill/>
          <a:extLst>
            <a:ext uri="{909E8E84-426E-40DD-AFC4-6F175D3DCCD1}">
              <a14:hiddenFill xmlns:a14="http://schemas.microsoft.com/office/drawing/2010/main">
                <a:solidFill>
                  <a:srgbClr val="FFFFFF"/>
                </a:solidFill>
              </a14:hiddenFill>
            </a:ext>
          </a:extLst>
        </p:spPr>
      </p:pic>
      <p:pic>
        <p:nvPicPr>
          <p:cNvPr id="4103" name="Рисунок 176" descr="http://okartinkah.ru/img/azbuka-kartinki-dlya-detey-1858/azbuka-kartinki-dlya-detey-20.jpg"/>
          <p:cNvPicPr>
            <a:picLocks noChangeAspect="1" noChangeArrowheads="1"/>
          </p:cNvPicPr>
          <p:nvPr/>
        </p:nvPicPr>
        <p:blipFill>
          <a:blip r:embed="rId6" cstate="print">
            <a:extLst>
              <a:ext uri="{28A0092B-C50C-407E-A947-70E740481C1C}">
                <a14:useLocalDpi xmlns:a14="http://schemas.microsoft.com/office/drawing/2010/main" val="0"/>
              </a:ext>
            </a:extLst>
          </a:blip>
          <a:srcRect l="5750" t="9586" r="4315" b="1599"/>
          <a:stretch>
            <a:fillRect/>
          </a:stretch>
        </p:blipFill>
        <p:spPr bwMode="auto">
          <a:xfrm>
            <a:off x="7095919" y="4258496"/>
            <a:ext cx="588520" cy="6790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Рисунок 177" descr="http://vopros.ua/imager.php?L3VwbG9hZHMvaW1hZ2UvMTcvaW1hZ2Uv0YHQtdGA0LTRhtC1MS5qcGd8ODAw.jpg"/>
          <p:cNvPicPr>
            <a:picLocks noChangeAspect="1" noChangeArrowheads="1"/>
          </p:cNvPicPr>
          <p:nvPr/>
        </p:nvPicPr>
        <p:blipFill>
          <a:blip r:embed="rId7" cstate="print">
            <a:extLst>
              <a:ext uri="{28A0092B-C50C-407E-A947-70E740481C1C}">
                <a14:useLocalDpi xmlns:a14="http://schemas.microsoft.com/office/drawing/2010/main" val="0"/>
              </a:ext>
            </a:extLst>
          </a:blip>
          <a:srcRect l="2" r="-6915"/>
          <a:stretch>
            <a:fillRect/>
          </a:stretch>
        </p:blipFill>
        <p:spPr bwMode="auto">
          <a:xfrm>
            <a:off x="7723920" y="4243839"/>
            <a:ext cx="562407" cy="687384"/>
          </a:xfrm>
          <a:prstGeom prst="rect">
            <a:avLst/>
          </a:prstGeom>
          <a:noFill/>
          <a:extLst>
            <a:ext uri="{909E8E84-426E-40DD-AFC4-6F175D3DCCD1}">
              <a14:hiddenFill xmlns:a14="http://schemas.microsoft.com/office/drawing/2010/main">
                <a:solidFill>
                  <a:srgbClr val="FFFFFF"/>
                </a:solidFill>
              </a14:hiddenFill>
            </a:ext>
          </a:extLst>
        </p:spPr>
      </p:pic>
      <p:pic>
        <p:nvPicPr>
          <p:cNvPr id="4101" name="Рисунок 178" descr="http://foneyes.ru/img/picture/Aug/02/c61d85b6d99d1bbe70bd71ef338d6aa5/1.jpg"/>
          <p:cNvPicPr>
            <a:picLocks noChangeAspect="1" noChangeArrowheads="1"/>
          </p:cNvPicPr>
          <p:nvPr/>
        </p:nvPicPr>
        <p:blipFill>
          <a:blip r:embed="rId8" cstate="print">
            <a:extLst>
              <a:ext uri="{28A0092B-C50C-407E-A947-70E740481C1C}">
                <a14:useLocalDpi xmlns:a14="http://schemas.microsoft.com/office/drawing/2010/main" val="0"/>
              </a:ext>
            </a:extLst>
          </a:blip>
          <a:srcRect r="7365"/>
          <a:stretch>
            <a:fillRect/>
          </a:stretch>
        </p:blipFill>
        <p:spPr bwMode="auto">
          <a:xfrm>
            <a:off x="6144663" y="5023214"/>
            <a:ext cx="523496" cy="646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Рисунок 179" descr="http://smart-gals.ru/images/1166596_kartinki-navesnyh-zamkov-iz-skazok.jpg"/>
          <p:cNvPicPr>
            <a:picLocks noChangeAspect="1" noChangeArrowheads="1"/>
          </p:cNvPicPr>
          <p:nvPr/>
        </p:nvPicPr>
        <p:blipFill>
          <a:blip r:embed="rId9" cstate="print">
            <a:extLst>
              <a:ext uri="{28A0092B-C50C-407E-A947-70E740481C1C}">
                <a14:useLocalDpi xmlns:a14="http://schemas.microsoft.com/office/drawing/2010/main" val="0"/>
              </a:ext>
            </a:extLst>
          </a:blip>
          <a:srcRect l="-7347" t="-430" r="58351" b="2936"/>
          <a:stretch>
            <a:fillRect/>
          </a:stretch>
        </p:blipFill>
        <p:spPr bwMode="auto">
          <a:xfrm>
            <a:off x="6732270" y="5084262"/>
            <a:ext cx="640682" cy="5595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Рисунок 180" descr="https://thumbs.dreamstime.com/z/old-key-13812149.jpg"/>
          <p:cNvPicPr>
            <a:picLocks noChangeAspect="1" noChangeArrowheads="1"/>
          </p:cNvPicPr>
          <p:nvPr/>
        </p:nvPicPr>
        <p:blipFill>
          <a:blip r:embed="rId10" cstate="print">
            <a:extLst>
              <a:ext uri="{28A0092B-C50C-407E-A947-70E740481C1C}">
                <a14:useLocalDpi xmlns:a14="http://schemas.microsoft.com/office/drawing/2010/main" val="0"/>
              </a:ext>
            </a:extLst>
          </a:blip>
          <a:srcRect t="1955" r="9920"/>
          <a:stretch>
            <a:fillRect/>
          </a:stretch>
        </p:blipFill>
        <p:spPr bwMode="auto">
          <a:xfrm>
            <a:off x="7482767" y="5106709"/>
            <a:ext cx="522357" cy="590149"/>
          </a:xfrm>
          <a:prstGeom prst="rect">
            <a:avLst/>
          </a:prstGeom>
          <a:noFill/>
          <a:extLst>
            <a:ext uri="{909E8E84-426E-40DD-AFC4-6F175D3DCCD1}">
              <a14:hiddenFill xmlns:a14="http://schemas.microsoft.com/office/drawing/2010/main">
                <a:solidFill>
                  <a:srgbClr val="FFFFFF"/>
                </a:solidFill>
              </a14:hiddenFill>
            </a:ext>
          </a:extLst>
        </p:spPr>
      </p:pic>
      <p:pic>
        <p:nvPicPr>
          <p:cNvPr id="4098" name="Рисунок 181" descr="https://im0-tub-ru.yandex.net/i?id=a164ac25bbd7a9fc3793bd959cd02b53-l&amp;n=13"/>
          <p:cNvPicPr>
            <a:picLocks noChangeAspect="1" noChangeArrowheads="1"/>
          </p:cNvPicPr>
          <p:nvPr/>
        </p:nvPicPr>
        <p:blipFill>
          <a:blip r:embed="rId11" cstate="print">
            <a:extLst>
              <a:ext uri="{28A0092B-C50C-407E-A947-70E740481C1C}">
                <a14:useLocalDpi xmlns:a14="http://schemas.microsoft.com/office/drawing/2010/main" val="0"/>
              </a:ext>
            </a:extLst>
          </a:blip>
          <a:srcRect l="13408" r="12479" b="4041"/>
          <a:stretch>
            <a:fillRect/>
          </a:stretch>
        </p:blipFill>
        <p:spPr bwMode="auto">
          <a:xfrm>
            <a:off x="8133346" y="4963733"/>
            <a:ext cx="548639" cy="765688"/>
          </a:xfrm>
          <a:prstGeom prst="rect">
            <a:avLst/>
          </a:prstGeom>
          <a:noFill/>
          <a:extLst>
            <a:ext uri="{909E8E84-426E-40DD-AFC4-6F175D3DCCD1}">
              <a14:hiddenFill xmlns:a14="http://schemas.microsoft.com/office/drawing/2010/main">
                <a:solidFill>
                  <a:srgbClr val="FFFFFF"/>
                </a:solidFill>
              </a14:hiddenFill>
            </a:ext>
          </a:extLst>
        </p:spPr>
      </p:pic>
      <p:pic>
        <p:nvPicPr>
          <p:cNvPr id="4097" name="Рисунок 182" descr="http://www.playcast.ru/uploads/2016/07/01/1915764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3018" y="5778979"/>
            <a:ext cx="610927" cy="71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528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3" y="609600"/>
            <a:ext cx="9035077" cy="1320800"/>
          </a:xfrm>
        </p:spPr>
        <p:txBody>
          <a:bodyPr/>
          <a:lstStyle/>
          <a:p>
            <a:r>
              <a:rPr lang="ru-RU" b="1" dirty="0" smtClean="0"/>
              <a:t>Задание «Отгадай </a:t>
            </a:r>
            <a:r>
              <a:rPr lang="ru-RU" b="1" dirty="0" err="1"/>
              <a:t>синквейн</a:t>
            </a:r>
            <a:r>
              <a:rPr lang="ru-RU" b="1" dirty="0"/>
              <a:t> – загадку» </a:t>
            </a:r>
            <a:endParaRPr lang="ru-RU" dirty="0"/>
          </a:p>
        </p:txBody>
      </p:sp>
      <p:sp>
        <p:nvSpPr>
          <p:cNvPr id="6" name="Объект 5"/>
          <p:cNvSpPr>
            <a:spLocks noGrp="1"/>
          </p:cNvSpPr>
          <p:nvPr>
            <p:ph sz="half" idx="1"/>
          </p:nvPr>
        </p:nvSpPr>
        <p:spPr/>
        <p:txBody>
          <a:bodyPr>
            <a:normAutofit/>
          </a:bodyPr>
          <a:lstStyle/>
          <a:p>
            <a:pPr marL="0" indent="0" algn="ctr">
              <a:buNone/>
            </a:pPr>
            <a:r>
              <a:rPr lang="ru-RU" sz="2800" i="1" dirty="0" smtClean="0">
                <a:solidFill>
                  <a:srgbClr val="FF0000"/>
                </a:solidFill>
                <a:latin typeface="Calibri" panose="020F0502020204030204" pitchFamily="34" charset="0"/>
              </a:rPr>
              <a:t>1</a:t>
            </a:r>
            <a:r>
              <a:rPr lang="ru-RU" sz="2800" b="1" i="1" dirty="0" smtClean="0">
                <a:solidFill>
                  <a:srgbClr val="FF0000"/>
                </a:solidFill>
                <a:latin typeface="Calibri" panose="020F0502020204030204" pitchFamily="34" charset="0"/>
              </a:rPr>
              <a:t>………</a:t>
            </a:r>
            <a:r>
              <a:rPr lang="ru-RU" sz="2800" i="1" dirty="0">
                <a:solidFill>
                  <a:srgbClr val="FF0000"/>
                </a:solidFill>
                <a:latin typeface="Calibri" panose="020F0502020204030204" pitchFamily="34" charset="0"/>
              </a:rPr>
              <a:t> </a:t>
            </a:r>
            <a:r>
              <a:rPr lang="ru-RU" sz="2800" i="1" dirty="0" smtClean="0">
                <a:solidFill>
                  <a:srgbClr val="FF0000"/>
                </a:solidFill>
                <a:latin typeface="Calibri" panose="020F0502020204030204" pitchFamily="34" charset="0"/>
              </a:rPr>
              <a:t> </a:t>
            </a:r>
            <a:r>
              <a:rPr lang="ru-RU" sz="2800" i="1" dirty="0">
                <a:solidFill>
                  <a:srgbClr val="FF0000"/>
                </a:solidFill>
                <a:latin typeface="Calibri" panose="020F0502020204030204" pitchFamily="34" charset="0"/>
              </a:rPr>
              <a:t>?</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2. </a:t>
            </a:r>
            <a:r>
              <a:rPr lang="ru-RU" sz="2800" i="1" dirty="0" smtClean="0">
                <a:solidFill>
                  <a:srgbClr val="FF0000"/>
                </a:solidFill>
                <a:latin typeface="Calibri" panose="020F0502020204030204" pitchFamily="34" charset="0"/>
              </a:rPr>
              <a:t>Добрый, </a:t>
            </a:r>
            <a:r>
              <a:rPr lang="ru-RU" sz="2800" i="1" dirty="0">
                <a:solidFill>
                  <a:srgbClr val="FF0000"/>
                </a:solidFill>
                <a:latin typeface="Calibri" panose="020F0502020204030204" pitchFamily="34" charset="0"/>
              </a:rPr>
              <a:t>трудолюбивый.</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3. Заботится, учит, </a:t>
            </a:r>
            <a:r>
              <a:rPr lang="ru-RU" sz="2800" i="1" dirty="0" smtClean="0">
                <a:solidFill>
                  <a:srgbClr val="FF0000"/>
                </a:solidFill>
                <a:latin typeface="Calibri" panose="020F0502020204030204" pitchFamily="34" charset="0"/>
              </a:rPr>
              <a:t>воспитывает.</a:t>
            </a:r>
            <a:r>
              <a:rPr lang="ru-RU" sz="2800" i="1" dirty="0">
                <a:solidFill>
                  <a:srgbClr val="FF0000"/>
                </a:solidFill>
                <a:latin typeface="Calibri" panose="020F0502020204030204" pitchFamily="34" charset="0"/>
              </a:rPr>
              <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4. Смастерил деревянную куклу.</a:t>
            </a:r>
            <a:br>
              <a:rPr lang="ru-RU" sz="2800" i="1" dirty="0">
                <a:solidFill>
                  <a:srgbClr val="FF0000"/>
                </a:solidFill>
                <a:latin typeface="Calibri" panose="020F0502020204030204" pitchFamily="34" charset="0"/>
              </a:rPr>
            </a:br>
            <a:r>
              <a:rPr lang="ru-RU" sz="2800" i="1" dirty="0">
                <a:solidFill>
                  <a:srgbClr val="FF0000"/>
                </a:solidFill>
                <a:latin typeface="Calibri" panose="020F0502020204030204" pitchFamily="34" charset="0"/>
              </a:rPr>
              <a:t>5. Мастер на все руки.</a:t>
            </a:r>
          </a:p>
          <a:p>
            <a:endParaRPr lang="ru-RU" dirty="0"/>
          </a:p>
          <a:p>
            <a:endParaRPr lang="ru-RU" dirty="0"/>
          </a:p>
          <a:p>
            <a:endParaRPr lang="ru-RU" dirty="0"/>
          </a:p>
        </p:txBody>
      </p:sp>
      <p:pic>
        <p:nvPicPr>
          <p:cNvPr id="1028" name="Picture 4" descr="https://s.poembook.ru/user/05/bc/85/b0ad64fad36f1b0123bb25fbf7918a00b3c7b7c0.jpe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53538" y="2160588"/>
            <a:ext cx="2856623" cy="3881437"/>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257923"/>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610</TotalTime>
  <Words>765</Words>
  <Application>Microsoft Office PowerPoint</Application>
  <PresentationFormat>Широкоэкранный</PresentationFormat>
  <Paragraphs>146</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Tahoma</vt:lpstr>
      <vt:lpstr>Times New Roman</vt:lpstr>
      <vt:lpstr>Trebuchet MS</vt:lpstr>
      <vt:lpstr>Wingdings 3</vt:lpstr>
      <vt:lpstr>Грань</vt:lpstr>
      <vt:lpstr>«Применение методики синквейн в работе с детьми старшей группы» </vt:lpstr>
      <vt:lpstr>Презентация PowerPoint</vt:lpstr>
      <vt:lpstr>Презентация PowerPoint</vt:lpstr>
      <vt:lpstr> Модель синквейна </vt:lpstr>
      <vt:lpstr>Презентация PowerPoint</vt:lpstr>
      <vt:lpstr>Презентация PowerPoint</vt:lpstr>
      <vt:lpstr> 3 этап. Составление синквейна в устной форме, индивидуально  по хорошо знакомым предметам с ярко выраженными признаками  с опорой на графическое изображение:</vt:lpstr>
      <vt:lpstr> 4 этап  Составление синквейна  в парах по хорошо знакомым героям детских произведений с опорой на дидактический материал в виде опорных рисунков-символов (мнемотехники), предложенных воспитателем.  Задание - «Выложи картинки по схеме»</vt:lpstr>
      <vt:lpstr>Задание «Отгадай синквейн – загадку» </vt:lpstr>
      <vt:lpstr>Презентация PowerPoint</vt:lpstr>
      <vt:lpstr>5 этап.  Составление синквейна  индивидуально по хорошо знакомым героям детских произведений с опорой на дидактический материал в виде опорных рисунков-символов (мнемотехники), предложенных воспитателем.  Задание - «Выложи картинки по схеме»</vt:lpstr>
      <vt:lpstr>Презентация PowerPoint</vt:lpstr>
      <vt:lpstr>Задание «Отгадай синквейн – загадку»</vt:lpstr>
      <vt:lpstr>6 этап.  В дальнейшем предполагается обучить детей самостоятельной работе по составлению синквейна с опорой на алгоритм-модель путем прорисовывания опорных рисунков – символов. </vt:lpstr>
      <vt:lpstr>Вывод:</vt:lpstr>
      <vt:lpstr>Перспектива:</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методики синквейн в работе с детьми старшей группы» </dc:title>
  <dc:creator>User</dc:creator>
  <cp:lastModifiedBy>User</cp:lastModifiedBy>
  <cp:revision>38</cp:revision>
  <dcterms:created xsi:type="dcterms:W3CDTF">2017-03-29T14:08:01Z</dcterms:created>
  <dcterms:modified xsi:type="dcterms:W3CDTF">2017-03-30T06:01:40Z</dcterms:modified>
</cp:coreProperties>
</file>