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79" r:id="rId4"/>
    <p:sldId id="259" r:id="rId5"/>
    <p:sldId id="275" r:id="rId6"/>
    <p:sldId id="273" r:id="rId7"/>
    <p:sldId id="260" r:id="rId8"/>
    <p:sldId id="261" r:id="rId9"/>
    <p:sldId id="262" r:id="rId10"/>
    <p:sldId id="263" r:id="rId11"/>
    <p:sldId id="278" r:id="rId12"/>
    <p:sldId id="264" r:id="rId13"/>
    <p:sldId id="277" r:id="rId14"/>
    <p:sldId id="265" r:id="rId15"/>
    <p:sldId id="276" r:id="rId16"/>
    <p:sldId id="267" r:id="rId17"/>
    <p:sldId id="268" r:id="rId18"/>
    <p:sldId id="269" r:id="rId19"/>
    <p:sldId id="270" r:id="rId20"/>
    <p:sldId id="271" r:id="rId21"/>
    <p:sldId id="26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04.12.2018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Рисунок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806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86116" y="2071678"/>
            <a:ext cx="4572032" cy="161448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«Использование элементов </a:t>
            </a:r>
            <a:r>
              <a:rPr lang="ru-RU" sz="3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sz="3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360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арт-терапии</a:t>
            </a:r>
            <a:r>
              <a:rPr lang="ru-RU" sz="3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3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 работе ДОУ»</a:t>
            </a:r>
            <a:endParaRPr lang="ru-RU" sz="36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Рисунок 6" descr="shapka_svoya-kopiy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7422" y="214290"/>
            <a:ext cx="6215106" cy="12144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14810" y="0"/>
            <a:ext cx="2571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540000"/>
                </a:solidFill>
              </a:rPr>
              <a:t>МБДОУ ДС №46 </a:t>
            </a:r>
            <a:endParaRPr lang="ru-RU" sz="2400" dirty="0">
              <a:solidFill>
                <a:srgbClr val="54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Песок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72100" y="4179075"/>
            <a:ext cx="3571900" cy="2678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Картинки по запросу песочная терапи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40" y="1"/>
            <a:ext cx="2357454" cy="1616134"/>
          </a:xfrm>
          <a:prstGeom prst="rect">
            <a:avLst/>
          </a:prstGeom>
          <a:noFill/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357290" y="285728"/>
            <a:ext cx="5429288" cy="1071570"/>
          </a:xfrm>
        </p:spPr>
        <p:txBody>
          <a:bodyPr anchor="ctr"/>
          <a:lstStyle/>
          <a:p>
            <a:r>
              <a:rPr lang="ru-RU" sz="4400" i="1" dirty="0" smtClean="0"/>
              <a:t>Песочная терапия</a:t>
            </a:r>
            <a:endParaRPr lang="ru-RU" sz="4400" i="1" dirty="0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357158" y="1500174"/>
            <a:ext cx="8572560" cy="2714202"/>
          </a:xfrm>
        </p:spPr>
        <p:txBody>
          <a:bodyPr>
            <a:noAutofit/>
          </a:bodyPr>
          <a:lstStyle/>
          <a:p>
            <a:pPr algn="just"/>
            <a:r>
              <a:rPr lang="ru-RU" sz="1800" dirty="0" smtClean="0"/>
              <a:t>	Один из основных механизмов позитивного воздействия </a:t>
            </a:r>
          </a:p>
          <a:p>
            <a:pPr algn="just"/>
            <a:r>
              <a:rPr lang="ru-RU" sz="1800" dirty="0" smtClean="0"/>
              <a:t>песочной терапии основан на том, что ребёнок получает </a:t>
            </a:r>
          </a:p>
          <a:p>
            <a:pPr algn="just"/>
            <a:r>
              <a:rPr lang="ru-RU" sz="1800" dirty="0" smtClean="0"/>
              <a:t>опыт создания маленького мира, являющегося символическим </a:t>
            </a:r>
          </a:p>
          <a:p>
            <a:pPr algn="just"/>
            <a:r>
              <a:rPr lang="ru-RU" sz="1800" dirty="0" smtClean="0"/>
              <a:t>выражением его способности и права строить свою </a:t>
            </a:r>
          </a:p>
          <a:p>
            <a:pPr algn="just"/>
            <a:r>
              <a:rPr lang="ru-RU" sz="1800" dirty="0" smtClean="0"/>
              <a:t>жизнь, свой мир собственными руками.</a:t>
            </a:r>
          </a:p>
          <a:p>
            <a:pPr algn="just"/>
            <a:r>
              <a:rPr lang="ru-RU" sz="1800" dirty="0" smtClean="0"/>
              <a:t>	</a:t>
            </a:r>
            <a:r>
              <a:rPr lang="ru-RU" sz="1800" dirty="0" smtClean="0"/>
              <a:t>Песочная </a:t>
            </a:r>
            <a:r>
              <a:rPr lang="ru-RU" sz="1800" dirty="0" smtClean="0"/>
              <a:t>терапия позволяет:</a:t>
            </a:r>
          </a:p>
          <a:p>
            <a:pPr lvl="0">
              <a:buFont typeface="Wingdings" pitchFamily="2" charset="2"/>
              <a:buChar char="v"/>
            </a:pPr>
            <a:r>
              <a:rPr lang="ru-RU" sz="1800" dirty="0" smtClean="0"/>
              <a:t>выразить переживания, которые трудно </a:t>
            </a:r>
          </a:p>
          <a:p>
            <a:pPr lvl="0"/>
            <a:r>
              <a:rPr lang="ru-RU" sz="1800" dirty="0" smtClean="0"/>
              <a:t>сформулировать словами;</a:t>
            </a:r>
          </a:p>
          <a:p>
            <a:pPr lvl="0">
              <a:buFont typeface="Wingdings" pitchFamily="2" charset="2"/>
              <a:buChar char="v"/>
            </a:pPr>
            <a:r>
              <a:rPr lang="ru-RU" sz="1800" dirty="0" smtClean="0"/>
              <a:t>открывает внутренние резервы для разрешения </a:t>
            </a:r>
          </a:p>
          <a:p>
            <a:pPr lvl="0"/>
            <a:r>
              <a:rPr lang="ru-RU" sz="1800" dirty="0" smtClean="0"/>
              <a:t>трудностей;</a:t>
            </a:r>
          </a:p>
          <a:p>
            <a:pPr lvl="0">
              <a:buFont typeface="Wingdings" pitchFamily="2" charset="2"/>
              <a:buChar char="v"/>
            </a:pPr>
            <a:r>
              <a:rPr lang="ru-RU" sz="1800" dirty="0" smtClean="0"/>
              <a:t>даёт возможность пробовать новые способы </a:t>
            </a:r>
          </a:p>
          <a:p>
            <a:pPr lvl="0"/>
            <a:r>
              <a:rPr lang="ru-RU" sz="1800" dirty="0" smtClean="0"/>
              <a:t>построения отношений и разрешения конфликтов</a:t>
            </a:r>
            <a:r>
              <a:rPr lang="ru-RU" sz="1800" i="1" dirty="0" smtClean="0"/>
              <a:t>.</a:t>
            </a:r>
            <a:endParaRPr lang="ru-RU" sz="1800" dirty="0" smtClean="0"/>
          </a:p>
          <a:p>
            <a:endParaRPr lang="ru-RU" sz="1800" dirty="0"/>
          </a:p>
        </p:txBody>
      </p:sp>
      <p:pic>
        <p:nvPicPr>
          <p:cNvPr id="5122" name="Picture 2" descr="G:\работа\Новая папка\адаптация ммо\фото дети с песком\20170301_1551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16" y="1683373"/>
            <a:ext cx="2285984" cy="2783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1.bp.blogspot.com/-S2jUdhb14GE/UyEdv_Ba15I/AAAAAAAAEKs/3kDRhwhZuns/s1600/DSC010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4" y="785794"/>
            <a:ext cx="3714776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https://www.maam.ru/upload/blogs/detsad-308722-144017061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3643314"/>
            <a:ext cx="3929090" cy="2932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5" name="Picture 7" descr="G:\работа\Новая папка\адаптация ммо\фото дети с песком\20170301_155729.jpg"/>
          <p:cNvPicPr>
            <a:picLocks noChangeAspect="1" noChangeArrowheads="1"/>
          </p:cNvPicPr>
          <p:nvPr/>
        </p:nvPicPr>
        <p:blipFill>
          <a:blip r:embed="rId4" cstate="print"/>
          <a:srcRect t="17369"/>
          <a:stretch>
            <a:fillRect/>
          </a:stretch>
        </p:blipFill>
        <p:spPr bwMode="auto">
          <a:xfrm>
            <a:off x="5572132" y="3571875"/>
            <a:ext cx="2500330" cy="3198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6" name="Picture 8" descr="G:\работа\Новая папка\адаптация ммо\фото дети с песком\20170301_1551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6331" y="785794"/>
            <a:ext cx="4031421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C:\Documents and Settings\Admin\Рабочий стол\Отчеты 1\В.Н\Этюд Твердость характера.jpg"/>
          <p:cNvPicPr/>
          <p:nvPr/>
        </p:nvPicPr>
        <p:blipFill>
          <a:blip r:embed="rId2" cstate="print">
            <a:lum bright="24000"/>
          </a:blip>
          <a:srcRect/>
          <a:stretch>
            <a:fillRect/>
          </a:stretch>
        </p:blipFill>
        <p:spPr bwMode="auto">
          <a:xfrm>
            <a:off x="142844" y="3714752"/>
            <a:ext cx="4929222" cy="30003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142852"/>
            <a:ext cx="3571900" cy="771508"/>
          </a:xfrm>
        </p:spPr>
        <p:txBody>
          <a:bodyPr anchor="ctr"/>
          <a:lstStyle/>
          <a:p>
            <a:pPr algn="r"/>
            <a:r>
              <a:rPr lang="ru-RU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Игротерапия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57158" y="857232"/>
            <a:ext cx="4286280" cy="5786478"/>
          </a:xfrm>
        </p:spPr>
        <p:txBody>
          <a:bodyPr/>
          <a:lstStyle/>
          <a:p>
            <a:pPr algn="ctr"/>
            <a:r>
              <a:rPr lang="ru-RU" sz="1800" dirty="0" smtClean="0"/>
              <a:t>Функции </a:t>
            </a:r>
            <a:r>
              <a:rPr lang="ru-RU" sz="1800" i="1" dirty="0" err="1" smtClean="0"/>
              <a:t>игротерапии</a:t>
            </a:r>
            <a:r>
              <a:rPr lang="ru-RU" sz="1800" dirty="0" smtClean="0"/>
              <a:t>:</a:t>
            </a:r>
          </a:p>
          <a:p>
            <a:pPr marL="342900" indent="-342900">
              <a:buFont typeface="+mj-lt"/>
              <a:buAutoNum type="arabicParenR"/>
            </a:pPr>
            <a:r>
              <a:rPr lang="ru-RU" sz="1800" dirty="0" smtClean="0"/>
              <a:t>Диагностика.</a:t>
            </a:r>
          </a:p>
          <a:p>
            <a:pPr marL="342900" indent="-342900">
              <a:buFont typeface="+mj-lt"/>
              <a:buAutoNum type="arabicParenR"/>
            </a:pPr>
            <a:r>
              <a:rPr lang="ru-RU" sz="1800" dirty="0" smtClean="0"/>
              <a:t>Обучение.</a:t>
            </a:r>
          </a:p>
          <a:p>
            <a:pPr marL="342900" indent="-342900">
              <a:buFont typeface="+mj-lt"/>
              <a:buAutoNum type="arabicParenR"/>
            </a:pPr>
            <a:r>
              <a:rPr lang="ru-RU" sz="1800" dirty="0" smtClean="0"/>
              <a:t>Терапевтическая функция.</a:t>
            </a:r>
          </a:p>
          <a:p>
            <a:pPr algn="ctr"/>
            <a:r>
              <a:rPr lang="ru-RU" sz="1800" i="1" dirty="0" err="1" smtClean="0"/>
              <a:t>Игротерапия</a:t>
            </a:r>
            <a:r>
              <a:rPr lang="ru-RU" sz="1800" i="1" dirty="0" smtClean="0"/>
              <a:t> </a:t>
            </a:r>
            <a:r>
              <a:rPr lang="ru-RU" sz="1800" dirty="0" smtClean="0"/>
              <a:t>рекомендована, </a:t>
            </a:r>
          </a:p>
          <a:p>
            <a:pPr algn="ctr"/>
            <a:r>
              <a:rPr lang="ru-RU" sz="1800" dirty="0" smtClean="0"/>
              <a:t>если есть следующие показания:</a:t>
            </a:r>
          </a:p>
          <a:p>
            <a:pPr lvl="0">
              <a:buFont typeface="Wingdings" pitchFamily="2" charset="2"/>
              <a:buChar char="q"/>
            </a:pPr>
            <a:r>
              <a:rPr lang="ru-RU" sz="1800" dirty="0" smtClean="0"/>
              <a:t>замкнутость и нежелание, невозможность общаться;</a:t>
            </a:r>
          </a:p>
          <a:p>
            <a:pPr lvl="0">
              <a:buFont typeface="Wingdings" pitchFamily="2" charset="2"/>
              <a:buChar char="q"/>
            </a:pPr>
            <a:r>
              <a:rPr lang="ru-RU" sz="1800" dirty="0" smtClean="0"/>
              <a:t>фобии и инфантилизм;</a:t>
            </a:r>
          </a:p>
          <a:p>
            <a:pPr lvl="0">
              <a:buFont typeface="Wingdings" pitchFamily="2" charset="2"/>
              <a:buChar char="q"/>
            </a:pPr>
            <a:r>
              <a:rPr lang="ru-RU" sz="1800" dirty="0" smtClean="0"/>
              <a:t>вредные привычки и </a:t>
            </a:r>
            <a:r>
              <a:rPr lang="ru-RU" sz="1800" dirty="0" err="1" smtClean="0"/>
              <a:t>ассоциальность</a:t>
            </a:r>
            <a:r>
              <a:rPr lang="ru-RU" sz="1800" dirty="0" smtClean="0"/>
              <a:t> </a:t>
            </a:r>
            <a:r>
              <a:rPr lang="ru-RU" sz="1800" dirty="0" smtClean="0"/>
              <a:t>поведения;</a:t>
            </a:r>
          </a:p>
          <a:p>
            <a:pPr lvl="0">
              <a:buFont typeface="Wingdings" pitchFamily="2" charset="2"/>
              <a:buChar char="q"/>
            </a:pPr>
            <a:r>
              <a:rPr lang="ru-RU" sz="1800" dirty="0" err="1" smtClean="0"/>
              <a:t>сверхпослушание</a:t>
            </a:r>
            <a:r>
              <a:rPr lang="ru-RU" sz="1800" dirty="0" smtClean="0"/>
              <a:t> со </a:t>
            </a:r>
            <a:r>
              <a:rPr lang="ru-RU" sz="1800" dirty="0" err="1" smtClean="0"/>
              <a:t>сверхконформностью</a:t>
            </a:r>
            <a:r>
              <a:rPr lang="ru-RU" sz="1800" dirty="0" smtClean="0"/>
              <a:t>; </a:t>
            </a:r>
          </a:p>
          <a:p>
            <a:pPr lvl="0">
              <a:buFont typeface="Wingdings" pitchFamily="2" charset="2"/>
              <a:buChar char="q"/>
            </a:pPr>
            <a:r>
              <a:rPr lang="ru-RU" sz="1800" dirty="0" smtClean="0"/>
              <a:t>неадекватная </a:t>
            </a:r>
            <a:r>
              <a:rPr lang="ru-RU" sz="1800" dirty="0" err="1" smtClean="0"/>
              <a:t>полоролевая</a:t>
            </a:r>
            <a:r>
              <a:rPr lang="ru-RU" sz="1800" dirty="0" smtClean="0"/>
              <a:t> идентификация у мальчиков и т.д.</a:t>
            </a:r>
          </a:p>
          <a:p>
            <a:endParaRPr lang="ru-RU" dirty="0"/>
          </a:p>
        </p:txBody>
      </p:sp>
      <p:sp>
        <p:nvSpPr>
          <p:cNvPr id="21506" name="AutoShape 2" descr="https://apf.mail.ru/cgi-bin/readmsg/SDC10009.JPG?id=14891525650000000983%3B0%3B5&amp;x-email=vika_4217%40mail.ru&amp;exif=1&amp;bs=3630&amp;bl=1473821&amp;ct=image%2Fjpeg&amp;cn=SDC10009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5" name="Picture 1" descr="C:\Users\Наталия\Desktop\слайды на презентацию Мир дошколят\фото\bWm2NDRVx8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785794"/>
            <a:ext cx="3500462" cy="26321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267" name="Picture 3" descr="C:\Users\Наталия\Desktop\слайды на презентацию Мир дошколят\фото\rIKWYxy2aK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3973" y="3786190"/>
            <a:ext cx="3810027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Наталия\Desktop\слайды на презентацию Мир дошколят\color-rainbow-1-116039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  <p:pic>
        <p:nvPicPr>
          <p:cNvPr id="1026" name="Picture 2" descr="C:\Users\Наталия\Desktop\слайды на презентацию Мир дошколят\фото\IMG_20181203_1520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4286256"/>
            <a:ext cx="3428992" cy="2571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Наталия\Desktop\слайды на презентацию Мир дошколят\фото\P10508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1785926"/>
            <a:ext cx="3428992" cy="2625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6" descr="Картинки по запросу арт-терапия картинки"/>
          <p:cNvPicPr>
            <a:picLocks noChangeAspect="1" noChangeArrowheads="1"/>
          </p:cNvPicPr>
          <p:nvPr/>
        </p:nvPicPr>
        <p:blipFill>
          <a:blip r:embed="rId5" cstate="print">
            <a:lum bright="23000"/>
          </a:blip>
          <a:srcRect/>
          <a:stretch>
            <a:fillRect/>
          </a:stretch>
        </p:blipFill>
        <p:spPr bwMode="auto">
          <a:xfrm>
            <a:off x="6643702" y="0"/>
            <a:ext cx="2500298" cy="187522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643174" y="0"/>
            <a:ext cx="4071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Ц</a:t>
            </a:r>
            <a:r>
              <a:rPr lang="ru-RU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ветотерапия</a:t>
            </a:r>
            <a:endParaRPr lang="ru-RU" sz="4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5720" y="785794"/>
            <a:ext cx="55007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+mj-lt"/>
              </a:rPr>
              <a:t>Это один </a:t>
            </a:r>
            <a:r>
              <a:rPr lang="ru-RU" dirty="0" smtClean="0">
                <a:latin typeface="+mj-lt"/>
              </a:rPr>
              <a:t>из эффективных </a:t>
            </a:r>
            <a:r>
              <a:rPr lang="ru-RU" b="1" dirty="0" smtClean="0">
                <a:latin typeface="+mj-lt"/>
              </a:rPr>
              <a:t>методов</a:t>
            </a:r>
            <a:r>
              <a:rPr lang="ru-RU" dirty="0" smtClean="0">
                <a:latin typeface="+mj-lt"/>
              </a:rPr>
              <a:t>, позволяющий сохранить психологическое здоровье</a:t>
            </a:r>
            <a:r>
              <a:rPr lang="ru-RU" dirty="0" smtClean="0">
                <a:latin typeface="+mj-lt"/>
              </a:rPr>
              <a:t>.</a:t>
            </a:r>
            <a:r>
              <a:rPr lang="ru-RU" dirty="0" smtClean="0">
                <a:latin typeface="+mj-lt"/>
              </a:rPr>
              <a:t> Цветотерапия для детей предполагает в первую очередь определение любимого цвета каждого ребенка, а затем наполнение этим цветом как можно большего пространства, которое окружает </a:t>
            </a:r>
            <a:r>
              <a:rPr lang="ru-RU" dirty="0" smtClean="0">
                <a:latin typeface="+mj-lt"/>
              </a:rPr>
              <a:t>ребёнка.</a:t>
            </a:r>
            <a:endParaRPr lang="ru-RU" dirty="0">
              <a:latin typeface="+mj-lt"/>
            </a:endParaRPr>
          </a:p>
        </p:txBody>
      </p:sp>
      <p:pic>
        <p:nvPicPr>
          <p:cNvPr id="1030" name="Picture 6" descr="G:\работа\мои новости\новость по цветам\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2571744"/>
            <a:ext cx="2827329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G:\работа\мои новости\новость по цветам\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17604" y="4643447"/>
            <a:ext cx="3683024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 descr="G:\работа\мои новости\новость по цветам\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00364" y="2571744"/>
            <a:ext cx="2714644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НадюХа\Desktop\25855617.jpg"/>
          <p:cNvPicPr/>
          <p:nvPr/>
        </p:nvPicPr>
        <p:blipFill>
          <a:blip r:embed="rId2">
            <a:lum bright="22000"/>
            <a:extLst>
              <a:ext uri="{28A0092B-C50C-407E-A947-70E740481C1C}">
                <a14:useLocalDpi xmlns:ve="http://schemas.openxmlformats.org/markup-compatibility/2006" xmlns:o="urn:schemas-microsoft-com:office:office" xmlns:m="http://schemas.openxmlformats.org/officeDocument/2006/math" xmlns:v="urn:schemas-microsoft-com:vml" xmlns:wp="http://schemas.openxmlformats.org/drawingml/2006/wordprocessingDrawing" xmlns:w10="urn:schemas-microsoft-com:office:word" xmlns:w="http://schemas.openxmlformats.org/wordprocessingml/2006/main" xmlns:wne="http://schemas.microsoft.com/office/word/2006/wordml" xmlns:a14="http://schemas.microsoft.com/office/drawing/2010/main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42844" y="142852"/>
            <a:ext cx="8858310" cy="65722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ve="http://schemas.openxmlformats.org/markup-compatibility/2006" xmlns:o="urn:schemas-microsoft-com:office:office" xmlns:m="http://schemas.openxmlformats.org/officeDocument/2006/math" xmlns:v="urn:schemas-microsoft-com:vml" xmlns:wp="http://schemas.openxmlformats.org/drawingml/2006/wordprocessingDrawing" xmlns:w10="urn:schemas-microsoft-com:office:word" xmlns:w="http://schemas.openxmlformats.org/wordprocessingml/2006/main" xmlns:wne="http://schemas.microsoft.com/office/word/2006/wordml" xmlns:a14="http://schemas.microsoft.com/office/drawing/2010/main" xmlns="" xmlns:pic="http://schemas.openxmlformats.org/drawingml/2006/picture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500034" y="142852"/>
            <a:ext cx="8286808" cy="2646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Изотерапия</a:t>
            </a:r>
            <a:r>
              <a:rPr kumimoji="0" lang="ru-RU" sz="40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– 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+mj-lt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это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мощное средство самовыражения, облегчающее путь для проявления чувств. Терапия искусством позволяет максимально реализовать творческие способности, помогает познать своё  предназначение. Благодаря рисованию, человек легче воспринимает болезненные для него события.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Кроме этого, изобразительная деятельность выступает важнейшим инструментом коммуникации, позволяет восполнить дефицит общения и построить более гармоничные отношения со сверстниками и внешним миром.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2051" name="Picture 3" descr="Картинки по запросу Методика Драконовы ключ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4572008"/>
            <a:ext cx="2938554" cy="2035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G:\работа\Новая папка\КОНКУРС ПЕДАГОГ-ПСИХОЛОГ РОССИИ\фотографии\гр2\20180208_1644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4572008"/>
            <a:ext cx="3643338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Наталия\Desktop\слайды на презентацию Мир дошколят\фото\P10508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2643182"/>
            <a:ext cx="2786082" cy="2089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1" name="Picture 1" descr="C:\Users\Наталия\Desktop\слайды на презентацию Мир дошколят\фото\IMG_20160212_1031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00" y="2643182"/>
            <a:ext cx="3286148" cy="2030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Наталия\Desktop\слайды на презентацию Мир дошколят\rcLoy4Rb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72594" cy="6858000"/>
          </a:xfrm>
          <a:prstGeom prst="rect">
            <a:avLst/>
          </a:prstGeom>
          <a:noFill/>
        </p:spPr>
      </p:pic>
      <p:pic>
        <p:nvPicPr>
          <p:cNvPr id="3076" name="Picture 4" descr="C:\Users\Наталия\Desktop\слайды на презентацию Мир дошколят\фото\DSCN58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1285860"/>
            <a:ext cx="3429024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G:\работа\Новая папка\КОНКУРС ПЕДАГОГ-ПСИХОЛОГ РОССИИ\фотографии\20180208_1027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3857628"/>
            <a:ext cx="3611588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9" name="Picture 7" descr="G:\работа\Новая папка\КОНКУРС ПЕДАГОГ-ПСИХОЛОГ РОССИИ\фотографии\20180208_1010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4414" y="3857628"/>
            <a:ext cx="3500462" cy="2080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0" name="Picture 8" descr="C:\Users\Наталия\Desktop\слайды на презентацию Мир дошколят\фото\IMG_017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1285860"/>
            <a:ext cx="3405211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305800" cy="928694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t"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Техники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изотерапии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285720" y="1142984"/>
            <a:ext cx="592935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Марание: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рисование ладошками, ножками, пальчиками, кулачками.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«И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гры с грязью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служат профилактикой и коррекцией тревожности, социальных страхов, подавленности.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357158" y="2714620"/>
            <a:ext cx="5786478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Штриховка, каракули</a:t>
            </a:r>
            <a:endParaRPr kumimoji="0" lang="ru-RU" sz="1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Это графика</a:t>
            </a:r>
            <a:r>
              <a:rPr lang="ru-RU" sz="17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Изображение создается без красок, с помощью карандашей и мелков. Под штриховкой и каракулями в нашем случае понимается хаотичное или ритмичное нанесение тонких линий на поверхность бумаги.</a:t>
            </a:r>
            <a:endParaRPr kumimoji="0" lang="ru-RU" sz="1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Используется при коррекции истерических состояний. </a:t>
            </a:r>
            <a:endParaRPr kumimoji="0" lang="ru-RU" sz="1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357950" y="1000108"/>
            <a:ext cx="2428893" cy="1714513"/>
          </a:xfrm>
          <a:prstGeom prst="rect">
            <a:avLst/>
          </a:prstGeom>
          <a:noFill/>
        </p:spPr>
      </p:pic>
      <p:pic>
        <p:nvPicPr>
          <p:cNvPr id="8" name="cc-m-imagesubtitle-image-8359441294" descr="http://u.jimdo.com/www61/o/s663603e379f47ee3/img/i1e02b1c2ca0129cc/1375550991/std/image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2857496"/>
            <a:ext cx="2428892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357158" y="4500570"/>
            <a:ext cx="5786478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Кляксография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Кляксография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— довольно известный способ рисования, развивает воображение, выполняется  раздуванием капельки краски в разных направлениях. 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качестве терапии используется  при  повышенной возбудимости.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81" name="Picture 5" descr="Картинки по запросу кляксография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7950" y="4714884"/>
            <a:ext cx="2452705" cy="1839529"/>
          </a:xfrm>
          <a:prstGeom prst="rect">
            <a:avLst/>
          </a:prstGeom>
          <a:noFill/>
        </p:spPr>
      </p:pic>
      <p:sp>
        <p:nvSpPr>
          <p:cNvPr id="24593" name="AutoShape 17" descr="Картинки по запросу штриховка, караку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142844" y="142852"/>
            <a:ext cx="8786874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</a:t>
            </a:r>
            <a:r>
              <a:rPr kumimoji="0" lang="ru-RU" sz="4000" b="1" u="sng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Тестопластика</a:t>
            </a:r>
            <a:endParaRPr kumimoji="0" lang="ru-RU" sz="4000" b="0" u="sng" strike="noStrike" cap="none" normalizeH="0" baseline="0" dirty="0" smtClean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Тестопластика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– искусство создания объемных и рельефных изделий из теста (соленого теста), которые используются как сувениры или для оформления оригинального интерьера.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Полезна детям с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аллергопатологией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гиперактивным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детям, со страхами, тревожностью, а также с агрессией. Пластичность материала позволяет вносить многочисленные изменения в работу, что положительно сказывается на эмоциональном состоянии. И, что важно, изделия из теста достаточно прочны и с ними можно играть.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Работая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глиной, агрессивный ребенок находит выход своим чувствам, а неуверенный в себе, занимаясь лепкой, учится контролировать ситуацию. Неусидчивым глина помогает научиться концентрироваться. Во время лепки глину можно рвать, кромсать, резать, ломать изделия, а потом все начинать сначала, создавая желаемый образ.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5603" name="Picture 3" descr="Картинки по запросу тестопластик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4000504"/>
            <a:ext cx="2857500" cy="1866901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5605" name="Picture 5" descr="Похожее изображе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4214818"/>
            <a:ext cx="2619340" cy="1964505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5607" name="Picture 7" descr="Похожее изображени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60" y="4429132"/>
            <a:ext cx="3019409" cy="2265912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1" name="Picture 7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0" y="1142984"/>
            <a:ext cx="1672953" cy="1649950"/>
          </a:xfrm>
          <a:prstGeom prst="rect">
            <a:avLst/>
          </a:prstGeom>
          <a:noFill/>
        </p:spPr>
      </p:pic>
      <p:pic>
        <p:nvPicPr>
          <p:cNvPr id="26629" name="Picture 5" descr="Похожее изображе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0"/>
            <a:ext cx="2928926" cy="2921604"/>
          </a:xfrm>
          <a:prstGeom prst="rect">
            <a:avLst/>
          </a:prstGeom>
          <a:noFill/>
        </p:spPr>
      </p:pic>
      <p:pic>
        <p:nvPicPr>
          <p:cNvPr id="26626" name="Picture 2" descr="Похожее изображени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3109926" cy="302239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305800" cy="867524"/>
          </a:xfrm>
        </p:spPr>
        <p:txBody>
          <a:bodyPr anchor="ctr">
            <a:noAutofit/>
          </a:bodyPr>
          <a:lstStyle/>
          <a:p>
            <a:pPr algn="ctr"/>
            <a:r>
              <a:rPr lang="ru-RU" sz="6600" b="1" dirty="0" err="1" smtClean="0">
                <a:latin typeface="Monotype Corsiva" pitchFamily="66" charset="0"/>
              </a:rPr>
              <a:t>Мандала</a:t>
            </a:r>
            <a:endParaRPr lang="ru-RU" sz="6600" b="1" dirty="0">
              <a:latin typeface="Monotype Corsiva" pitchFamily="66" charset="0"/>
            </a:endParaRP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214282" y="2764572"/>
            <a:ext cx="8715436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переводе с санскрита слово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мандала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обозначает круг, диск.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Ма́ндала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—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сакральное схематическое изображение либо конструкция, используемая в буддийских и индуистских религиозных практиках. В психологии ритуальный смысл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мандалы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не используется.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Мандала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(в психологии)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это один из методов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арт-терапии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По своей сути,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мандала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это рисунок (либо конструкция из подручных художественных материалов), который заключен сначала в круг, а затем в квадрат. Размер круга так же имеет значение, он должен быть примерно 28-29 см в диаметре.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Рисование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мандал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является прекрасным лечением для тех детей, которые подвержены различным страхам. Во время рисования страхи, которые спят глубоко в подсознании, исчезают, так как появляется состояние полного расслабления.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6633" name="Picture 9" descr="Похожее изображение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5111" y="1142984"/>
            <a:ext cx="1289963" cy="15577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305800" cy="1143000"/>
          </a:xfrm>
        </p:spPr>
        <p:txBody>
          <a:bodyPr anchor="t">
            <a:noAutofit/>
          </a:bodyPr>
          <a:lstStyle/>
          <a:p>
            <a:r>
              <a:rPr lang="ru-RU" sz="3200" b="1" i="1" dirty="0" smtClean="0"/>
              <a:t>Фрактальные раскраски «Драконовы ключи» </a:t>
            </a:r>
            <a:r>
              <a:rPr lang="ru-RU" sz="3200" b="1" i="1" dirty="0" err="1" smtClean="0"/>
              <a:t>Рокомбойля</a:t>
            </a:r>
            <a:endParaRPr lang="ru-RU" sz="3200" b="1" i="1" dirty="0"/>
          </a:p>
        </p:txBody>
      </p:sp>
      <p:pic>
        <p:nvPicPr>
          <p:cNvPr id="27650" name="Picture 2" descr="http://4.bp.blogspot.com/-lS0eIOOQuLM/VROh5SRPBUI/AAAAAAAAkoE/Nl1f081kg_s/s1600/%D1%81%D0%BA%D0%B0%D0%BD%D0%B8%D1%80%D0%BE%D0%B2%D0%B0%D0%BD%D0%B8%D0%B500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4286256"/>
            <a:ext cx="2050454" cy="2071702"/>
          </a:xfrm>
          <a:prstGeom prst="rect">
            <a:avLst/>
          </a:prstGeom>
          <a:noFill/>
        </p:spPr>
      </p:pic>
      <p:pic>
        <p:nvPicPr>
          <p:cNvPr id="27652" name="Picture 4" descr="http://3.bp.blogspot.com/-dkqcdldyI0o/VROiYQbsIJI/AAAAAAAAkoM/FGLpFFkSRhY/s1600/%D1%81%D0%BA%D0%B0%D0%BD%D0%B8%D1%80%D0%BE%D0%B2%D0%B0%D0%BD%D0%B8%D0%B500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643050"/>
            <a:ext cx="2071702" cy="2089891"/>
          </a:xfrm>
          <a:prstGeom prst="rect">
            <a:avLst/>
          </a:prstGeom>
          <a:noFill/>
        </p:spPr>
      </p:pic>
      <p:pic>
        <p:nvPicPr>
          <p:cNvPr id="27654" name="Picture 6" descr="https://pp.userapi.com/c425319/v425319702/6f46/PGwjgbR1lb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46" y="1428736"/>
            <a:ext cx="2207221" cy="2526564"/>
          </a:xfrm>
          <a:prstGeom prst="rect">
            <a:avLst/>
          </a:prstGeom>
          <a:noFill/>
        </p:spPr>
      </p:pic>
      <p:pic>
        <p:nvPicPr>
          <p:cNvPr id="27655" name="Picture 7" descr="C:\Users\Андрей\Desktop\бабочк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14546" y="4286256"/>
            <a:ext cx="2234989" cy="2106047"/>
          </a:xfrm>
          <a:prstGeom prst="rect">
            <a:avLst/>
          </a:prstGeom>
          <a:noFill/>
        </p:spPr>
      </p:pic>
      <p:sp>
        <p:nvSpPr>
          <p:cNvPr id="27656" name="Rectangle 8"/>
          <p:cNvSpPr>
            <a:spLocks noChangeArrowheads="1"/>
          </p:cNvSpPr>
          <p:nvPr/>
        </p:nvSpPr>
        <p:spPr bwMode="auto">
          <a:xfrm>
            <a:off x="4429124" y="714356"/>
            <a:ext cx="478634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6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Драконовы ключи</a:t>
            </a:r>
            <a:r>
              <a:rPr kumimoji="0" lang="ru-RU" sz="16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6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это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арт-терапевтическая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методика, в которой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 рисунки сконструированы таким образом, что взаимодействие с ними проявляет и активизирует разнообразные и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разноуровневые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скрытые творческие возможности человека.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658" name="Rectangle 10"/>
          <p:cNvSpPr>
            <a:spLocks noChangeArrowheads="1"/>
          </p:cNvSpPr>
          <p:nvPr/>
        </p:nvSpPr>
        <p:spPr bwMode="auto">
          <a:xfrm>
            <a:off x="4429124" y="2214554"/>
            <a:ext cx="4857784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500" b="0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помощью методики </a:t>
            </a:r>
            <a:r>
              <a:rPr kumimoji="0" lang="ru-RU" sz="1500" b="0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500" b="0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Драконовы ключи</a:t>
            </a:r>
            <a:r>
              <a:rPr kumimoji="0" lang="ru-RU" sz="1500" b="0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500" b="0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endParaRPr kumimoji="0" lang="ru-RU" sz="1500" b="0" i="1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* Гармонизируется общее психическое состояние. </a:t>
            </a:r>
            <a:endParaRPr kumimoji="0" lang="ru-RU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* Активизируются тонкие области внимания и интуиции. </a:t>
            </a:r>
            <a:endParaRPr kumimoji="0" lang="ru-RU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* Растет сосредоточенность и концентрация внимания. </a:t>
            </a:r>
            <a:endParaRPr kumimoji="0" lang="ru-RU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* Происходит активизация творческих возможностей, развитие воображения. </a:t>
            </a:r>
            <a:endParaRPr kumimoji="0" lang="ru-RU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* Повышается фоновая активность коры полушарий головного. </a:t>
            </a:r>
            <a:endParaRPr kumimoji="0" lang="ru-RU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* Активизируются межполушарные связи в головном мозге. </a:t>
            </a:r>
            <a:endParaRPr kumimoji="0" lang="ru-RU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* Устанавливается гармоническое соотношение между левым и правым полушариями мозга.</a:t>
            </a:r>
            <a:endParaRPr kumimoji="0" lang="ru-RU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* Растет чувство ритма. </a:t>
            </a:r>
            <a:endParaRPr kumimoji="0" lang="ru-RU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* Развивается мелкая моторика, ассоциативное и образное мышление. </a:t>
            </a:r>
            <a:endParaRPr kumimoji="0" lang="ru-RU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* Активизируется процесс развития способностей оперирования визуальными образами, что приводит к развитию памяти. </a:t>
            </a:r>
            <a:endParaRPr kumimoji="0" lang="ru-RU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Таким образом, методика имеет и </a:t>
            </a:r>
            <a:r>
              <a:rPr kumimoji="0" lang="ru-RU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развивающий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и </a:t>
            </a:r>
            <a:r>
              <a:rPr kumimoji="0" lang="ru-RU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психотерапевтический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эффекты.﻿</a:t>
            </a:r>
            <a:endParaRPr kumimoji="0" lang="ru-RU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4" name="Picture 6" descr="Картинки по запросу арт-терапия дет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015127" cy="3143272"/>
          </a:xfrm>
          <a:prstGeom prst="rect">
            <a:avLst/>
          </a:prstGeom>
          <a:noFill/>
        </p:spPr>
      </p:pic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4000496" y="714356"/>
            <a:ext cx="4714908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i="0" u="sng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Цель </a:t>
            </a:r>
            <a:r>
              <a:rPr kumimoji="0" lang="ru-RU" i="0" u="sng" strike="noStrike" cap="none" normalizeH="0" baseline="0" dirty="0" err="1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арт-терапии</a:t>
            </a:r>
            <a:r>
              <a:rPr kumimoji="0" lang="ru-RU" i="0" u="sng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состоит в гармонизации развития личности через развитие способности самовыражения и самопознания.</a:t>
            </a:r>
            <a:endParaRPr kumimoji="0" lang="ru-RU" i="0" u="none" strike="noStrike" cap="none" normalizeH="0" baseline="0" dirty="0" smtClean="0">
              <a:ln>
                <a:noFill/>
              </a:ln>
              <a:effectLst/>
              <a:latin typeface="+mj-lt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i="0" u="sng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Суть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ее состоит в том, что через рисунок, игру, сказку, музыку </a:t>
            </a:r>
            <a:r>
              <a:rPr kumimoji="0" lang="ru-RU" i="0" u="none" strike="noStrike" cap="none" normalizeH="0" baseline="0" dirty="0" err="1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арт-терапия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дает выход внутренней </a:t>
            </a:r>
            <a:r>
              <a:rPr kumimoji="0" lang="ru-RU" i="0" u="none" strike="noStrike" cap="none" normalizeH="0" baseline="0" dirty="0" err="1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некомфортности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и сильным эмоциям, помогает понять собственные чувства и переживания. </a:t>
            </a:r>
          </a:p>
        </p:txBody>
      </p:sp>
      <p:pic>
        <p:nvPicPr>
          <p:cNvPr id="4" name="Picture 2" descr="Картинки по запросу арт-терапи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1550" y="3500438"/>
            <a:ext cx="4362450" cy="282892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4282" y="3571876"/>
            <a:ext cx="464347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+mj-lt"/>
                <a:ea typeface="Times New Roman" pitchFamily="18" charset="0"/>
                <a:cs typeface="Times New Roman" pitchFamily="18" charset="0"/>
              </a:rPr>
              <a:t>Как говорила </a:t>
            </a:r>
            <a:r>
              <a:rPr lang="ru-RU" dirty="0" err="1" smtClean="0">
                <a:latin typeface="+mj-lt"/>
                <a:ea typeface="Times New Roman" pitchFamily="18" charset="0"/>
                <a:cs typeface="Times New Roman" pitchFamily="18" charset="0"/>
              </a:rPr>
              <a:t>Эдит</a:t>
            </a:r>
            <a:r>
              <a:rPr lang="ru-RU" dirty="0" smtClean="0"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+mj-lt"/>
                <a:ea typeface="Times New Roman" pitchFamily="18" charset="0"/>
                <a:cs typeface="Times New Roman" pitchFamily="18" charset="0"/>
              </a:rPr>
              <a:t>Крамер</a:t>
            </a:r>
            <a:r>
              <a:rPr lang="ru-RU" dirty="0" smtClean="0">
                <a:latin typeface="+mj-lt"/>
                <a:ea typeface="Times New Roman" pitchFamily="18" charset="0"/>
                <a:cs typeface="Times New Roman" pitchFamily="18" charset="0"/>
              </a:rPr>
              <a:t> (психолог) - это метод, связанный с раскрытием творческого потенциала человека и познанием своего внутреннего мира.</a:t>
            </a:r>
            <a:endParaRPr lang="ru-RU" dirty="0" smtClean="0">
              <a:latin typeface="+mj-lt"/>
              <a:cs typeface="Arial" pitchFamily="34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+mj-lt"/>
                <a:ea typeface="Times New Roman" pitchFamily="18" charset="0"/>
                <a:cs typeface="Times New Roman" pitchFamily="18" charset="0"/>
              </a:rPr>
              <a:t>Согласно восточной мудрости, "картина может выразить то, что не выразит и тысяча слов". По мнению В. С. Мухиной и других исследователей, рисунок для детей является не искусством, а речью.</a:t>
            </a:r>
            <a:endParaRPr lang="ru-RU" dirty="0" smtClean="0">
              <a:latin typeface="+mj-lt"/>
              <a:cs typeface="Arial" pitchFamily="34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305800" cy="1071570"/>
          </a:xfrm>
        </p:spPr>
        <p:txBody>
          <a:bodyPr anchor="t"/>
          <a:lstStyle/>
          <a:p>
            <a:pPr algn="ctr"/>
            <a:r>
              <a:rPr lang="ru-RU" dirty="0" smtClean="0"/>
              <a:t>Рисование пеной для бритья</a:t>
            </a:r>
            <a:endParaRPr lang="ru-RU" dirty="0"/>
          </a:p>
        </p:txBody>
      </p:sp>
      <p:pic>
        <p:nvPicPr>
          <p:cNvPr id="28674" name="Picture 2" descr="http://moreidey.ru/wp-content/plugins/photo-protect/blank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  <p:pic>
        <p:nvPicPr>
          <p:cNvPr id="28676" name="Picture 4" descr="http://moreidey.ru/wp-content/plugins/photo-protect/blank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  <p:pic>
        <p:nvPicPr>
          <p:cNvPr id="28678" name="Picture 6" descr="http://moreidey.ru/wp-content/plugins/photo-protect/blank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  <p:pic>
        <p:nvPicPr>
          <p:cNvPr id="28680" name="Picture 8" descr="Картинки по запросу рисунки на пене для брить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2143116"/>
            <a:ext cx="7000924" cy="4609700"/>
          </a:xfrm>
          <a:prstGeom prst="rect">
            <a:avLst/>
          </a:prstGeom>
          <a:noFill/>
        </p:spPr>
      </p:pic>
      <p:sp>
        <p:nvSpPr>
          <p:cNvPr id="28681" name="Rectangle 9"/>
          <p:cNvSpPr>
            <a:spLocks noChangeArrowheads="1"/>
          </p:cNvSpPr>
          <p:nvPr/>
        </p:nvSpPr>
        <p:spPr bwMode="auto">
          <a:xfrm>
            <a:off x="142844" y="857232"/>
            <a:ext cx="900115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Пена для бритья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очень необычная поверхность для рисования. Краску на ней можно растягивать и закручивать красивыми виньетками, завитками и другими узорами. Процесс напоминает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эбру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(рисование на воде), а каждый новый рисунок получается уникальным.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Эта техника помогает развитию фантазии, воображения, оказывает удивительный успокоительный эффект. Рекомендуется для профилактики и коррекции тревожности и страхов.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L:\картинки\03wd5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78571"/>
            <a:ext cx="8858312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14282" y="4071942"/>
            <a:ext cx="8664936" cy="1015663"/>
          </a:xfrm>
          <a:prstGeom prst="rect">
            <a:avLst/>
          </a:prstGeom>
          <a:noFill/>
        </p:spPr>
        <p:txBody>
          <a:bodyPr wrap="none" lIns="91440" tIns="45720" rIns="91440" bIns="45720" anchor="b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 внимание!</a:t>
            </a:r>
            <a:endParaRPr lang="ru-RU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Андрей\Desktop\Музыкотерапия.jpg"/>
          <p:cNvPicPr>
            <a:picLocks noChangeAspect="1" noChangeArrowheads="1"/>
          </p:cNvPicPr>
          <p:nvPr/>
        </p:nvPicPr>
        <p:blipFill>
          <a:blip r:embed="rId2">
            <a:lum bright="18000"/>
          </a:blip>
          <a:srcRect/>
          <a:stretch>
            <a:fillRect/>
          </a:stretch>
        </p:blipFill>
        <p:spPr bwMode="auto">
          <a:xfrm>
            <a:off x="0" y="3286125"/>
            <a:ext cx="5715000" cy="3571875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Музыкотерапия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>
          <a:xfrm>
            <a:off x="285720" y="1357298"/>
            <a:ext cx="4071966" cy="1571636"/>
          </a:xfrm>
        </p:spPr>
        <p:txBody>
          <a:bodyPr>
            <a:noAutofit/>
          </a:bodyPr>
          <a:lstStyle/>
          <a:p>
            <a:pPr marL="0" lvl="0" indent="449263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800" b="1" i="1" u="sng" dirty="0" smtClean="0">
                <a:latin typeface="+mj-lt"/>
                <a:ea typeface="Times New Roman" pitchFamily="18" charset="0"/>
                <a:cs typeface="Times New Roman" pitchFamily="18" charset="0"/>
              </a:rPr>
              <a:t>Музыкотерапия</a:t>
            </a:r>
            <a:r>
              <a:rPr lang="ru-RU" sz="1800" u="sng" dirty="0" smtClean="0">
                <a:latin typeface="+mj-lt"/>
                <a:ea typeface="Times New Roman" pitchFamily="18" charset="0"/>
                <a:cs typeface="Times New Roman" pitchFamily="18" charset="0"/>
              </a:rPr>
              <a:t> </a:t>
            </a:r>
            <a:r>
              <a:rPr lang="ru-RU" sz="1800" dirty="0" smtClean="0">
                <a:latin typeface="+mj-lt"/>
                <a:ea typeface="Times New Roman" pitchFamily="18" charset="0"/>
                <a:cs typeface="Times New Roman" pitchFamily="18" charset="0"/>
              </a:rPr>
              <a:t>– одно из направлений </a:t>
            </a:r>
            <a:r>
              <a:rPr lang="ru-RU" sz="1800" dirty="0" err="1" smtClean="0">
                <a:latin typeface="+mj-lt"/>
                <a:ea typeface="Times New Roman" pitchFamily="18" charset="0"/>
                <a:cs typeface="Times New Roman" pitchFamily="18" charset="0"/>
              </a:rPr>
              <a:t>арт-терапии</a:t>
            </a:r>
            <a:r>
              <a:rPr lang="ru-RU" sz="1800" dirty="0" smtClean="0">
                <a:latin typeface="+mj-lt"/>
                <a:ea typeface="Times New Roman" pitchFamily="18" charset="0"/>
                <a:cs typeface="Times New Roman" pitchFamily="18" charset="0"/>
              </a:rPr>
              <a:t>, реализует психотерапию при помощи музыки. Использование музыки может быть активным и пассивным.  </a:t>
            </a:r>
            <a:endParaRPr lang="ru-RU" sz="1800" dirty="0" smtClean="0">
              <a:latin typeface="+mj-lt"/>
              <a:cs typeface="Arial" pitchFamily="34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4500562" y="1428736"/>
            <a:ext cx="4252914" cy="2071702"/>
          </a:xfrm>
        </p:spPr>
        <p:txBody>
          <a:bodyPr>
            <a:normAutofit fontScale="77500" lnSpcReduction="20000"/>
          </a:bodyPr>
          <a:lstStyle/>
          <a:p>
            <a:pPr>
              <a:spcAft>
                <a:spcPts val="0"/>
              </a:spcAft>
              <a:buNone/>
            </a:pPr>
            <a:r>
              <a:rPr lang="ru-RU" sz="2800" i="1" dirty="0" smtClean="0">
                <a:latin typeface="Times New Roman"/>
                <a:ea typeface="Times New Roman"/>
                <a:cs typeface="Times New Roman"/>
              </a:rPr>
              <a:t>    </a:t>
            </a:r>
            <a:r>
              <a:rPr lang="ru-RU" sz="2300" i="1" dirty="0" smtClean="0">
                <a:latin typeface="+mj-lt"/>
                <a:ea typeface="Times New Roman"/>
                <a:cs typeface="Times New Roman"/>
              </a:rPr>
              <a:t>Музыкотерапия</a:t>
            </a:r>
            <a:r>
              <a:rPr lang="ru-RU" sz="2300" dirty="0" smtClean="0">
                <a:latin typeface="+mj-lt"/>
                <a:ea typeface="Times New Roman"/>
                <a:cs typeface="Times New Roman"/>
              </a:rPr>
              <a:t> очень эффективна в коррекции нарушения общения, возникающее по разным причинам. Контакт с помощью музыки безопасен, ненавязчив, индивидуализирован, снимает страхи, напряжённость.</a:t>
            </a:r>
          </a:p>
          <a:p>
            <a:endParaRPr lang="ru-RU" dirty="0"/>
          </a:p>
        </p:txBody>
      </p:sp>
      <p:pic>
        <p:nvPicPr>
          <p:cNvPr id="9" name="Picture 3" descr="C:\Users\Музыканты\Desktop\для презентации\P81108-0917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3357562"/>
            <a:ext cx="3563290" cy="3200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powerpoint-presentation-template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7315200"/>
          </a:xfrm>
        </p:spPr>
      </p:pic>
      <p:pic>
        <p:nvPicPr>
          <p:cNvPr id="6" name="Picture 5" descr="C:\Users\Музыканты\Desktop\для презентации\P81108-0918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3786190"/>
            <a:ext cx="5072098" cy="3520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C:\Users\Музыканты\Desktop\для презентации\P81108-0920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785794"/>
            <a:ext cx="3000424" cy="3000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C:\Users\Музыканты\Desktop\для презентации\P81108-0917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857232"/>
            <a:ext cx="2786082" cy="2971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642910" y="214290"/>
            <a:ext cx="7858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Элементы музыкотерапии на занятиях в МБДОУ ДС №46 «Вишенка»</a:t>
            </a:r>
            <a:endParaRPr lang="ru-RU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аталия\Desktop\слайды на презентацию Мир дошколят\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2" descr="C:\Users\Музыканты\Desktop\для презентации\P81108-0930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3786190"/>
            <a:ext cx="3851007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2857488" y="642918"/>
            <a:ext cx="4000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Вокалотерапия</a:t>
            </a:r>
            <a:endParaRPr lang="ru-RU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14414" y="1643050"/>
            <a:ext cx="31432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+mj-lt"/>
              </a:rPr>
              <a:t>Это лечение «правильным пением», а также умение чувствовать в различных частях тела «резонанс», или отражение собственного голоса.</a:t>
            </a:r>
            <a:endParaRPr lang="ru-RU" dirty="0">
              <a:latin typeface="+mj-lt"/>
            </a:endParaRPr>
          </a:p>
        </p:txBody>
      </p:sp>
      <p:pic>
        <p:nvPicPr>
          <p:cNvPr id="3078" name="Picture 6" descr="C:\Users\Музыканты\Desktop\для презентации\P81108-0928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357298"/>
            <a:ext cx="4036545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643406" y="3995678"/>
            <a:ext cx="421487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+mj-lt"/>
              </a:rPr>
              <a:t>Вокальные задания, </a:t>
            </a:r>
            <a:r>
              <a:rPr lang="ru-RU" dirty="0" smtClean="0">
                <a:latin typeface="+mj-lt"/>
              </a:rPr>
              <a:t>которые способствуют творческому самовыражению детей</a:t>
            </a:r>
            <a:r>
              <a:rPr lang="ru-RU" dirty="0" smtClean="0">
                <a:latin typeface="+mj-lt"/>
              </a:rPr>
              <a:t>:</a:t>
            </a:r>
          </a:p>
          <a:p>
            <a:r>
              <a:rPr lang="ru-RU" dirty="0" smtClean="0">
                <a:latin typeface="+mj-lt"/>
              </a:rPr>
              <a:t> </a:t>
            </a:r>
            <a:r>
              <a:rPr lang="ru-RU" dirty="0" smtClean="0">
                <a:latin typeface="+mj-lt"/>
              </a:rPr>
              <a:t>«Пропой свое имя». «Кого ты любишь?» «Спой, кто твой друг». «</a:t>
            </a:r>
            <a:r>
              <a:rPr lang="ru-RU" dirty="0" smtClean="0">
                <a:latin typeface="+mj-lt"/>
              </a:rPr>
              <a:t>Твоё </a:t>
            </a:r>
            <a:r>
              <a:rPr lang="ru-RU" dirty="0" smtClean="0">
                <a:latin typeface="+mj-lt"/>
              </a:rPr>
              <a:t>настроение». </a:t>
            </a:r>
            <a:r>
              <a:rPr lang="ru-RU" dirty="0" smtClean="0">
                <a:latin typeface="+mj-lt"/>
              </a:rPr>
              <a:t>Дети </a:t>
            </a:r>
            <a:r>
              <a:rPr lang="ru-RU" dirty="0" smtClean="0">
                <a:latin typeface="+mj-lt"/>
              </a:rPr>
              <a:t>должны пропеть свое настроение: «</a:t>
            </a:r>
            <a:r>
              <a:rPr lang="ru-RU" dirty="0" err="1" smtClean="0">
                <a:latin typeface="+mj-lt"/>
              </a:rPr>
              <a:t>Я-радостный</a:t>
            </a:r>
            <a:r>
              <a:rPr lang="ru-RU" dirty="0" smtClean="0">
                <a:latin typeface="+mj-lt"/>
              </a:rPr>
              <a:t>» «</a:t>
            </a:r>
            <a:r>
              <a:rPr lang="ru-RU" dirty="0" err="1" smtClean="0">
                <a:latin typeface="+mj-lt"/>
              </a:rPr>
              <a:t>Я-грустный</a:t>
            </a:r>
            <a:r>
              <a:rPr lang="ru-RU" dirty="0" smtClean="0">
                <a:latin typeface="+mj-lt"/>
              </a:rPr>
              <a:t>» «Мне хорошо».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Похоже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29913" y="5143512"/>
            <a:ext cx="2053815" cy="1714488"/>
          </a:xfrm>
          <a:prstGeom prst="rect">
            <a:avLst/>
          </a:prstGeom>
          <a:noFill/>
        </p:spPr>
      </p:pic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3929058" y="142852"/>
            <a:ext cx="5072098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1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1" u="sng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Сказкотерапия </a:t>
            </a: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метод, использующий сказочную форму для интеграции личности, развития творческих способностей, расширения сознания, совершенствования взаимодействия с окружающим миром. </a:t>
            </a: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Сказкотерапия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означает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лечение сказкой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 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 пишет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Вачков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И.В., сказку используют и врачи, и психологи, и педагоги, и каждый специалист находит в сказке тот ресурс, который помогает ему решать его профессиональные задачи.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IMG_20181108_0956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428868"/>
            <a:ext cx="3943306" cy="2314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Users\Наталия\Desktop\слайды на презентацию Мир дошколят\фото\DSCN35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14290"/>
            <a:ext cx="3857620" cy="2207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Наталия\Desktop\слайды на презентацию Мир дошколят\фото\2014 0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740116"/>
            <a:ext cx="3929058" cy="2117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RAME-2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3" y="142852"/>
            <a:ext cx="8786874" cy="642942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</p:spPr>
      </p:pic>
      <p:pic>
        <p:nvPicPr>
          <p:cNvPr id="4" name="Рисунок 3" descr="D:\Новая папка (6)\IMG_760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3786190"/>
            <a:ext cx="4143404" cy="2739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20181108_09555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488" y="928670"/>
            <a:ext cx="3857652" cy="2893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C:\Users\Наталия\Desktop\слайды на презентацию Мир дошколят\фото\sJpcZQCOTz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2066" y="3857628"/>
            <a:ext cx="3521667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2" descr="https://apf.mail.ru/cgi-bin/readmsg/59.%D1%81%D0%B0%D0%B4%20%D0%BE%D0%B3%D0%BE%D1%80%D0%BE%D0%B4.jpg?id=14891520150000000724%3B0%3B5&amp;x-email=vika_4217%40mail.ru&amp;exif=1&amp;bs=4121&amp;bl=750596&amp;ct=image%2Fjpeg&amp;cn=59.%25d1%2581%25d0%25b0%25d0%25b4%2520%25d0%25be%25d0%25b3%25d0%25be%25d1%2580%25d0%25be%25d0%25b4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24" name="AutoShape 4" descr="https://apf.mail.ru/cgi-bin/readmsg/59.%D1%81%D0%B0%D0%B4%20%D0%BE%D0%B3%D0%BE%D1%80%D0%BE%D0%B4.jpg?id=14891520150000000724%3B0%3B5&amp;x-email=vika_4217%40mail.ru&amp;exif=1&amp;bs=4121&amp;bl=750596&amp;ct=image%2Fjpeg&amp;cn=59.%25d1%2581%25d0%25b0%25d0%25b4%2520%25d0%25be%25d0%25b3%25d0%25be%25d1%2580%25d0%25be%25d0%25b4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26" name="AutoShape 6" descr="https://apf.mail.ru/cgi-bin/readmsg/59.%D1%81%D0%B0%D0%B4%20%D0%BE%D0%B3%D0%BE%D1%80%D0%BE%D0%B4.jpg?id=14891520150000000724%3B0%3B5&amp;x-email=vika_4217%40mail.ru&amp;exif=1&amp;bs=4121&amp;bl=750596&amp;ct=image%2Fjpeg&amp;cn=59.%25d1%2581%25d0%25b0%25d0%25b4%2520%25d0%25be%25d0%25b3%25d0%25be%25d1%2580%25d0%25be%25d0%25b4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30" name="AutoShape 10" descr="Картинки по запросу танцетерапия для дете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32" name="AutoShape 12" descr="Картинки по запросу танцетерапия для дете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34" name="AutoShape 14" descr="Картинки по запросу танцетерапия для дете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36" name="AutoShape 16" descr="Картинки по запросу танцетерапия для дете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38" name="AutoShape 18" descr="Картинки по запросу танцетерапия для дете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30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3600" b="1" i="1" u="sng" dirty="0" err="1" smtClean="0">
                <a:solidFill>
                  <a:srgbClr val="FF0000"/>
                </a:solidFill>
              </a:rPr>
              <a:t>Танцетерапия</a:t>
            </a:r>
            <a:r>
              <a:rPr lang="ru-RU" sz="3600" b="1" i="1" u="sng" dirty="0" smtClean="0"/>
              <a:t> </a:t>
            </a:r>
            <a:r>
              <a:rPr lang="ru-RU" sz="2400" dirty="0" smtClean="0"/>
              <a:t>– выражение своих чувств и эмоций в свободном движении и импровизации под музыку.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15" name="Содержимое 14"/>
          <p:cNvSpPr>
            <a:spLocks noGrp="1"/>
          </p:cNvSpPr>
          <p:nvPr>
            <p:ph sz="half" idx="2"/>
          </p:nvPr>
        </p:nvSpPr>
        <p:spPr>
          <a:xfrm>
            <a:off x="5214942" y="1571612"/>
            <a:ext cx="3929058" cy="1071570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sz="3800" dirty="0" smtClean="0">
                <a:latin typeface="+mj-lt"/>
              </a:rPr>
              <a:t>У детей танцы помогают развить координацию движений, гибкость и чувство ритма.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9" name="Picture 4" descr="C:\Users\Музыканты\Desktop\для презентации\P81108-0921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4214818"/>
            <a:ext cx="3571868" cy="2472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5" descr="C:\Users\Музыканты\Desktop\для презентации\P81108-0923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500174"/>
            <a:ext cx="4214842" cy="2618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Наталия\Desktop\слайды на презентацию Мир дошколят\фото\20180327_1005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2786058"/>
            <a:ext cx="3697018" cy="3643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1551</TotalTime>
  <Words>611</Words>
  <PresentationFormat>Экран (4:3)</PresentationFormat>
  <Paragraphs>85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Поток</vt:lpstr>
      <vt:lpstr>«Использование элементов  арт-терапии в работе ДОУ»</vt:lpstr>
      <vt:lpstr>Слайд 2</vt:lpstr>
      <vt:lpstr>Слайд 3</vt:lpstr>
      <vt:lpstr>Музыкотерапия</vt:lpstr>
      <vt:lpstr>Слайд 5</vt:lpstr>
      <vt:lpstr>Слайд 6</vt:lpstr>
      <vt:lpstr>Слайд 7</vt:lpstr>
      <vt:lpstr>Слайд 8</vt:lpstr>
      <vt:lpstr>Танцетерапия – выражение своих чувств и эмоций в свободном движении и импровизации под музыку. </vt:lpstr>
      <vt:lpstr>Песочная терапия</vt:lpstr>
      <vt:lpstr>Слайд 11</vt:lpstr>
      <vt:lpstr>Игротерапия</vt:lpstr>
      <vt:lpstr>Слайд 13</vt:lpstr>
      <vt:lpstr>Слайд 14</vt:lpstr>
      <vt:lpstr>Слайд 15</vt:lpstr>
      <vt:lpstr>Техники изотерапии:</vt:lpstr>
      <vt:lpstr>Слайд 17</vt:lpstr>
      <vt:lpstr>Мандала</vt:lpstr>
      <vt:lpstr>Фрактальные раскраски «Драконовы ключи» Рокомбойля</vt:lpstr>
      <vt:lpstr>Рисование пеной для бритья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«Использование элементов арт-терапии в работе ДОУ»</dc:title>
  <dc:creator>Андрей</dc:creator>
  <cp:lastModifiedBy>Наталия</cp:lastModifiedBy>
  <cp:revision>141</cp:revision>
  <dcterms:created xsi:type="dcterms:W3CDTF">2017-03-10T03:26:21Z</dcterms:created>
  <dcterms:modified xsi:type="dcterms:W3CDTF">2018-12-04T14:25:21Z</dcterms:modified>
</cp:coreProperties>
</file>